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21" r:id="rId2"/>
    <p:sldId id="355" r:id="rId3"/>
    <p:sldId id="358" r:id="rId4"/>
    <p:sldId id="357" r:id="rId5"/>
    <p:sldId id="359" r:id="rId6"/>
    <p:sldId id="345" r:id="rId7"/>
    <p:sldId id="360" r:id="rId8"/>
    <p:sldId id="324" r:id="rId9"/>
    <p:sldId id="361" r:id="rId10"/>
    <p:sldId id="348" r:id="rId11"/>
    <p:sldId id="362" r:id="rId12"/>
    <p:sldId id="350" r:id="rId13"/>
    <p:sldId id="363" r:id="rId14"/>
    <p:sldId id="364" r:id="rId15"/>
    <p:sldId id="365" r:id="rId16"/>
    <p:sldId id="352" r:id="rId17"/>
    <p:sldId id="353" r:id="rId18"/>
    <p:sldId id="354" r:id="rId19"/>
    <p:sldId id="338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66FF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709" autoAdjust="0"/>
  </p:normalViewPr>
  <p:slideViewPr>
    <p:cSldViewPr>
      <p:cViewPr varScale="1">
        <p:scale>
          <a:sx n="54" d="100"/>
          <a:sy n="54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/>
      <dgm:spPr/>
      <dgm:t>
        <a:bodyPr/>
        <a:lstStyle/>
        <a:p>
          <a:r>
            <a:rPr lang="es-GT" dirty="0"/>
            <a:t>No. 16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pPr algn="l"/>
          <a:r>
            <a:rPr lang="es-ES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proceso presupuestario abierto y participativo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ScaleX="106528" custLinFactNeighborX="-5396" custLinFactNeighborY="75"/>
      <dgm:spPr/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75681" custScaleY="77457" custLinFactNeighborX="-5940"/>
      <dgm:spPr/>
    </dgm:pt>
  </dgm:ptLst>
  <dgm:cxnLst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A2A6A210-E1ED-48FD-AB3C-B1AD32CCFF0F}" type="presOf" srcId="{6567780F-032F-4148-A5D3-9A1022C694C2}" destId="{35B97332-75C4-4ABE-8635-853DF29CB6FD}" srcOrd="0" destOrd="0" presId="urn:microsoft.com/office/officeart/2005/8/layout/hList9"/>
    <dgm:cxn modelId="{8A4DF335-FA32-429C-8D9E-2C11A1A60D1B}" type="presOf" srcId="{D5F8924F-C335-4154-885F-4DD5415462FE}" destId="{A703D957-05EC-4F8C-BFE6-87C8D3B1EB30}" srcOrd="0" destOrd="0" presId="urn:microsoft.com/office/officeart/2005/8/layout/hList9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CE4396C3-13DB-4925-8829-53BB5047AF5E}" type="presOf" srcId="{6567780F-032F-4148-A5D3-9A1022C694C2}" destId="{C71A78D1-7B81-421F-BA71-50433A07E8BC}" srcOrd="1" destOrd="0" presId="urn:microsoft.com/office/officeart/2005/8/layout/hList9"/>
    <dgm:cxn modelId="{5FB1A7DA-12C1-45EA-97F1-261F3ED4CB35}" type="presOf" srcId="{87819FC3-D2A8-4869-AC01-52514961E32A}" destId="{F50E59DA-25DE-41AD-915B-BA69CEA4429F}" srcOrd="0" destOrd="0" presId="urn:microsoft.com/office/officeart/2005/8/layout/hList9"/>
    <dgm:cxn modelId="{BA8CD358-2A95-4021-A913-316E8E15F289}" type="presParOf" srcId="{A703D957-05EC-4F8C-BFE6-87C8D3B1EB30}" destId="{D056051D-E814-40EC-A4A5-4BAB726EBECD}" srcOrd="0" destOrd="0" presId="urn:microsoft.com/office/officeart/2005/8/layout/hList9"/>
    <dgm:cxn modelId="{A75EAE3F-FFA1-40CE-9206-9923E3B01B06}" type="presParOf" srcId="{A703D957-05EC-4F8C-BFE6-87C8D3B1EB30}" destId="{09EB8FF6-0948-4A26-A897-5BFD4959FCF6}" srcOrd="1" destOrd="0" presId="urn:microsoft.com/office/officeart/2005/8/layout/hList9"/>
    <dgm:cxn modelId="{FE4E45CE-D5DC-4A70-98E8-F3708C29C041}" type="presParOf" srcId="{09EB8FF6-0948-4A26-A897-5BFD4959FCF6}" destId="{6B13D7FD-7CEA-4E2A-88B9-706627A2ACE9}" srcOrd="0" destOrd="0" presId="urn:microsoft.com/office/officeart/2005/8/layout/hList9"/>
    <dgm:cxn modelId="{4825F8E9-41A2-407B-BC5D-2BFF6990197E}" type="presParOf" srcId="{09EB8FF6-0948-4A26-A897-5BFD4959FCF6}" destId="{426E2B4A-76B8-4FDF-8E2D-11A7920FB413}" srcOrd="1" destOrd="0" presId="urn:microsoft.com/office/officeart/2005/8/layout/hList9"/>
    <dgm:cxn modelId="{C1F17444-5CDF-4D0C-B56D-578094160D2F}" type="presParOf" srcId="{426E2B4A-76B8-4FDF-8E2D-11A7920FB413}" destId="{35B97332-75C4-4ABE-8635-853DF29CB6FD}" srcOrd="0" destOrd="0" presId="urn:microsoft.com/office/officeart/2005/8/layout/hList9"/>
    <dgm:cxn modelId="{23B495F3-2795-46E7-8D72-7BF1DEE96347}" type="presParOf" srcId="{426E2B4A-76B8-4FDF-8E2D-11A7920FB413}" destId="{C71A78D1-7B81-421F-BA71-50433A07E8BC}" srcOrd="1" destOrd="0" presId="urn:microsoft.com/office/officeart/2005/8/layout/hList9"/>
    <dgm:cxn modelId="{B0764317-53A0-4697-BB1C-2DDB67F381D9}" type="presParOf" srcId="{A703D957-05EC-4F8C-BFE6-87C8D3B1EB30}" destId="{C2D91781-F08A-41FA-8F21-4EEFE0C9BBB1}" srcOrd="2" destOrd="0" presId="urn:microsoft.com/office/officeart/2005/8/layout/hList9"/>
    <dgm:cxn modelId="{887C94D0-2F14-48D0-B82D-DAA85730A5A4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GT" dirty="0"/>
            <a:t>No. 17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 custT="1"/>
      <dgm:spPr/>
      <dgm:t>
        <a:bodyPr rIns="0"/>
        <a:lstStyle/>
        <a:p>
          <a:pPr marL="0" indent="0" algn="l"/>
          <a:r>
            <a:rPr lang="es-ES" sz="3200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en el cumplimiento del Código y Manual de Transparencia Fiscal del Fondo Monetario Internacional (FMI)</a:t>
          </a:r>
          <a:endParaRPr lang="es-ES" sz="3200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ScaleX="125690" custScaleY="150919" custLinFactNeighborX="-4616" custLinFactNeighborY="-3918"/>
      <dgm:spPr/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98868" custScaleY="92400" custLinFactNeighborX="-34895" custLinFactNeighborY="5080"/>
      <dgm:spPr/>
    </dgm:pt>
  </dgm:ptLst>
  <dgm:cxnLst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9CD92933-7AD7-4A61-8FB0-E6AFA3DD4E43}" type="presOf" srcId="{6567780F-032F-4148-A5D3-9A1022C694C2}" destId="{35B97332-75C4-4ABE-8635-853DF29CB6FD}" srcOrd="0" destOrd="0" presId="urn:microsoft.com/office/officeart/2005/8/layout/hList9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7935BEA4-7149-4822-927D-C7427CA6551E}" type="presOf" srcId="{6567780F-032F-4148-A5D3-9A1022C694C2}" destId="{C71A78D1-7B81-421F-BA71-50433A07E8BC}" srcOrd="1" destOrd="0" presId="urn:microsoft.com/office/officeart/2005/8/layout/hList9"/>
    <dgm:cxn modelId="{6D4049BC-079C-4407-8612-32C35C6FB69D}" type="presOf" srcId="{87819FC3-D2A8-4869-AC01-52514961E32A}" destId="{F50E59DA-25DE-41AD-915B-BA69CEA4429F}" srcOrd="0" destOrd="0" presId="urn:microsoft.com/office/officeart/2005/8/layout/hList9"/>
    <dgm:cxn modelId="{CEA512DD-1326-4AE0-8478-28338052C988}" type="presOf" srcId="{D5F8924F-C335-4154-885F-4DD5415462FE}" destId="{A703D957-05EC-4F8C-BFE6-87C8D3B1EB30}" srcOrd="0" destOrd="0" presId="urn:microsoft.com/office/officeart/2005/8/layout/hList9"/>
    <dgm:cxn modelId="{52A3537E-56AF-4D2A-B51F-E24F47F6929D}" type="presParOf" srcId="{A703D957-05EC-4F8C-BFE6-87C8D3B1EB30}" destId="{D056051D-E814-40EC-A4A5-4BAB726EBECD}" srcOrd="0" destOrd="0" presId="urn:microsoft.com/office/officeart/2005/8/layout/hList9"/>
    <dgm:cxn modelId="{E25A96A8-38BA-4DA0-83A7-C2512C4F2276}" type="presParOf" srcId="{A703D957-05EC-4F8C-BFE6-87C8D3B1EB30}" destId="{09EB8FF6-0948-4A26-A897-5BFD4959FCF6}" srcOrd="1" destOrd="0" presId="urn:microsoft.com/office/officeart/2005/8/layout/hList9"/>
    <dgm:cxn modelId="{7164D325-BB8F-496D-B8CB-EA211B8A8B81}" type="presParOf" srcId="{09EB8FF6-0948-4A26-A897-5BFD4959FCF6}" destId="{6B13D7FD-7CEA-4E2A-88B9-706627A2ACE9}" srcOrd="0" destOrd="0" presId="urn:microsoft.com/office/officeart/2005/8/layout/hList9"/>
    <dgm:cxn modelId="{E728FA6E-67C3-47CF-9678-2DC2A5D94BD1}" type="presParOf" srcId="{09EB8FF6-0948-4A26-A897-5BFD4959FCF6}" destId="{426E2B4A-76B8-4FDF-8E2D-11A7920FB413}" srcOrd="1" destOrd="0" presId="urn:microsoft.com/office/officeart/2005/8/layout/hList9"/>
    <dgm:cxn modelId="{C567486C-01A6-43BF-BA93-8B17D2C9A64E}" type="presParOf" srcId="{426E2B4A-76B8-4FDF-8E2D-11A7920FB413}" destId="{35B97332-75C4-4ABE-8635-853DF29CB6FD}" srcOrd="0" destOrd="0" presId="urn:microsoft.com/office/officeart/2005/8/layout/hList9"/>
    <dgm:cxn modelId="{B8375C8A-39D0-4B3C-8C35-D7DBB766F265}" type="presParOf" srcId="{426E2B4A-76B8-4FDF-8E2D-11A7920FB413}" destId="{C71A78D1-7B81-421F-BA71-50433A07E8BC}" srcOrd="1" destOrd="0" presId="urn:microsoft.com/office/officeart/2005/8/layout/hList9"/>
    <dgm:cxn modelId="{8540C5B1-6091-411C-98DF-36FA9BDA2F9C}" type="presParOf" srcId="{A703D957-05EC-4F8C-BFE6-87C8D3B1EB30}" destId="{C2D91781-F08A-41FA-8F21-4EEFE0C9BBB1}" srcOrd="2" destOrd="0" presId="urn:microsoft.com/office/officeart/2005/8/layout/hList9"/>
    <dgm:cxn modelId="{7F95F975-0BEF-4DB9-A9AA-ABC31BA3D05B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CC9900"/>
        </a:solidFill>
      </dgm:spPr>
      <dgm:t>
        <a:bodyPr/>
        <a:lstStyle/>
        <a:p>
          <a:r>
            <a:rPr lang="es-GT" dirty="0"/>
            <a:t>No. 18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mejorar la disponibilidad y calidad de información presupuestaria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LinFactNeighborX="-8333"/>
      <dgm:spPr/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78361" custScaleY="74667"/>
      <dgm:spPr/>
    </dgm:pt>
  </dgm:ptLst>
  <dgm:cxnLst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A0CA3C0E-AEA3-4B63-B2E2-F33D8AE1157E}" type="presOf" srcId="{6567780F-032F-4148-A5D3-9A1022C694C2}" destId="{C71A78D1-7B81-421F-BA71-50433A07E8BC}" srcOrd="1" destOrd="0" presId="urn:microsoft.com/office/officeart/2005/8/layout/hList9"/>
    <dgm:cxn modelId="{394F5E36-6A01-42E5-9B4C-F4E8A5C8179A}" type="presOf" srcId="{6567780F-032F-4148-A5D3-9A1022C694C2}" destId="{35B97332-75C4-4ABE-8635-853DF29CB6FD}" srcOrd="0" destOrd="0" presId="urn:microsoft.com/office/officeart/2005/8/layout/hList9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332895A5-8FD4-4F4E-9D87-B728905AFC1F}" type="presOf" srcId="{D5F8924F-C335-4154-885F-4DD5415462FE}" destId="{A703D957-05EC-4F8C-BFE6-87C8D3B1EB30}" srcOrd="0" destOrd="0" presId="urn:microsoft.com/office/officeart/2005/8/layout/hList9"/>
    <dgm:cxn modelId="{B82A88B2-9CE3-4928-A806-72CAC26B1A9F}" type="presOf" srcId="{87819FC3-D2A8-4869-AC01-52514961E32A}" destId="{F50E59DA-25DE-41AD-915B-BA69CEA4429F}" srcOrd="0" destOrd="0" presId="urn:microsoft.com/office/officeart/2005/8/layout/hList9"/>
    <dgm:cxn modelId="{B30DA042-5D31-4AC5-AD3B-35B994E645F7}" type="presParOf" srcId="{A703D957-05EC-4F8C-BFE6-87C8D3B1EB30}" destId="{D056051D-E814-40EC-A4A5-4BAB726EBECD}" srcOrd="0" destOrd="0" presId="urn:microsoft.com/office/officeart/2005/8/layout/hList9"/>
    <dgm:cxn modelId="{0CCBD333-42CA-42E6-99F2-8636D11AF762}" type="presParOf" srcId="{A703D957-05EC-4F8C-BFE6-87C8D3B1EB30}" destId="{09EB8FF6-0948-4A26-A897-5BFD4959FCF6}" srcOrd="1" destOrd="0" presId="urn:microsoft.com/office/officeart/2005/8/layout/hList9"/>
    <dgm:cxn modelId="{45F1136D-3626-461E-ABC1-C00EEE596CD9}" type="presParOf" srcId="{09EB8FF6-0948-4A26-A897-5BFD4959FCF6}" destId="{6B13D7FD-7CEA-4E2A-88B9-706627A2ACE9}" srcOrd="0" destOrd="0" presId="urn:microsoft.com/office/officeart/2005/8/layout/hList9"/>
    <dgm:cxn modelId="{AE8C0A9F-7A99-42AC-9F73-72766574C7EF}" type="presParOf" srcId="{09EB8FF6-0948-4A26-A897-5BFD4959FCF6}" destId="{426E2B4A-76B8-4FDF-8E2D-11A7920FB413}" srcOrd="1" destOrd="0" presId="urn:microsoft.com/office/officeart/2005/8/layout/hList9"/>
    <dgm:cxn modelId="{8D9E0F76-E41E-475A-9469-FB7B93FB8005}" type="presParOf" srcId="{426E2B4A-76B8-4FDF-8E2D-11A7920FB413}" destId="{35B97332-75C4-4ABE-8635-853DF29CB6FD}" srcOrd="0" destOrd="0" presId="urn:microsoft.com/office/officeart/2005/8/layout/hList9"/>
    <dgm:cxn modelId="{B6E33D53-CD83-4156-AE43-B29F25654EE2}" type="presParOf" srcId="{426E2B4A-76B8-4FDF-8E2D-11A7920FB413}" destId="{C71A78D1-7B81-421F-BA71-50433A07E8BC}" srcOrd="1" destOrd="0" presId="urn:microsoft.com/office/officeart/2005/8/layout/hList9"/>
    <dgm:cxn modelId="{2C9C98DF-D0C4-49D2-B831-4B7266EAE448}" type="presParOf" srcId="{A703D957-05EC-4F8C-BFE6-87C8D3B1EB30}" destId="{C2D91781-F08A-41FA-8F21-4EEFE0C9BBB1}" srcOrd="2" destOrd="0" presId="urn:microsoft.com/office/officeart/2005/8/layout/hList9"/>
    <dgm:cxn modelId="{6A82A9FF-176D-4906-9E0F-8452D79A00FE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F8924F-C335-4154-885F-4DD5415462FE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819FC3-D2A8-4869-AC01-52514961E32A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rgbClr val="009900"/>
        </a:solidFill>
      </dgm:spPr>
      <dgm:t>
        <a:bodyPr/>
        <a:lstStyle/>
        <a:p>
          <a:r>
            <a:rPr lang="es-GT" dirty="0"/>
            <a:t>No. 19</a:t>
          </a:r>
          <a:endParaRPr lang="es-ES" dirty="0"/>
        </a:p>
      </dgm:t>
    </dgm:pt>
    <dgm:pt modelId="{258A50E8-5107-4CA5-A80D-3A5073B10D88}" type="parTrans" cxnId="{5E38066F-78F6-4E8E-A2F0-F077C8E68B41}">
      <dgm:prSet/>
      <dgm:spPr/>
      <dgm:t>
        <a:bodyPr/>
        <a:lstStyle/>
        <a:p>
          <a:endParaRPr lang="es-ES"/>
        </a:p>
      </dgm:t>
    </dgm:pt>
    <dgm:pt modelId="{FC12A744-B964-445A-9EB8-147ECDCD3162}" type="sibTrans" cxnId="{5E38066F-78F6-4E8E-A2F0-F077C8E68B41}">
      <dgm:prSet/>
      <dgm:spPr/>
      <dgm:t>
        <a:bodyPr/>
        <a:lstStyle/>
        <a:p>
          <a:endParaRPr lang="es-ES"/>
        </a:p>
      </dgm:t>
    </dgm:pt>
    <dgm:pt modelId="{6567780F-032F-4148-A5D3-9A1022C694C2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régimen de contrataciones abiertas</a:t>
          </a:r>
          <a:endParaRPr lang="es-ES" dirty="0">
            <a:latin typeface="Tahoma" pitchFamily="34" charset="0"/>
            <a:cs typeface="Tahoma" pitchFamily="34" charset="0"/>
          </a:endParaRPr>
        </a:p>
      </dgm:t>
    </dgm:pt>
    <dgm:pt modelId="{79D52A30-B91F-4E21-88B4-E676DA10ACDC}" type="parTrans" cxnId="{FDCA850B-5D99-4E65-87AB-B07C3726D2ED}">
      <dgm:prSet/>
      <dgm:spPr/>
      <dgm:t>
        <a:bodyPr/>
        <a:lstStyle/>
        <a:p>
          <a:endParaRPr lang="es-ES"/>
        </a:p>
      </dgm:t>
    </dgm:pt>
    <dgm:pt modelId="{892702DB-A631-4D3E-AE00-41F3479B3006}" type="sibTrans" cxnId="{FDCA850B-5D99-4E65-87AB-B07C3726D2ED}">
      <dgm:prSet/>
      <dgm:spPr/>
      <dgm:t>
        <a:bodyPr/>
        <a:lstStyle/>
        <a:p>
          <a:endParaRPr lang="es-ES"/>
        </a:p>
      </dgm:t>
    </dgm:pt>
    <dgm:pt modelId="{A703D957-05EC-4F8C-BFE6-87C8D3B1EB30}" type="pres">
      <dgm:prSet presAssocID="{D5F8924F-C335-4154-885F-4DD5415462FE}" presName="list" presStyleCnt="0">
        <dgm:presLayoutVars>
          <dgm:dir/>
          <dgm:animLvl val="lvl"/>
        </dgm:presLayoutVars>
      </dgm:prSet>
      <dgm:spPr/>
    </dgm:pt>
    <dgm:pt modelId="{D056051D-E814-40EC-A4A5-4BAB726EBECD}" type="pres">
      <dgm:prSet presAssocID="{87819FC3-D2A8-4869-AC01-52514961E32A}" presName="posSpace" presStyleCnt="0"/>
      <dgm:spPr/>
    </dgm:pt>
    <dgm:pt modelId="{09EB8FF6-0948-4A26-A897-5BFD4959FCF6}" type="pres">
      <dgm:prSet presAssocID="{87819FC3-D2A8-4869-AC01-52514961E32A}" presName="vertFlow" presStyleCnt="0"/>
      <dgm:spPr/>
    </dgm:pt>
    <dgm:pt modelId="{6B13D7FD-7CEA-4E2A-88B9-706627A2ACE9}" type="pres">
      <dgm:prSet presAssocID="{87819FC3-D2A8-4869-AC01-52514961E32A}" presName="topSpace" presStyleCnt="0"/>
      <dgm:spPr/>
    </dgm:pt>
    <dgm:pt modelId="{426E2B4A-76B8-4FDF-8E2D-11A7920FB413}" type="pres">
      <dgm:prSet presAssocID="{87819FC3-D2A8-4869-AC01-52514961E32A}" presName="firstComp" presStyleCnt="0"/>
      <dgm:spPr/>
    </dgm:pt>
    <dgm:pt modelId="{35B97332-75C4-4ABE-8635-853DF29CB6FD}" type="pres">
      <dgm:prSet presAssocID="{87819FC3-D2A8-4869-AC01-52514961E32A}" presName="firstChild" presStyleLbl="bgAccFollowNode1" presStyleIdx="0" presStyleCnt="1" custLinFactNeighborX="-5519"/>
      <dgm:spPr/>
    </dgm:pt>
    <dgm:pt modelId="{C71A78D1-7B81-421F-BA71-50433A07E8BC}" type="pres">
      <dgm:prSet presAssocID="{87819FC3-D2A8-4869-AC01-52514961E32A}" presName="firstChildTx" presStyleLbl="bgAccFollowNode1" presStyleIdx="0" presStyleCnt="1">
        <dgm:presLayoutVars>
          <dgm:bulletEnabled val="1"/>
        </dgm:presLayoutVars>
      </dgm:prSet>
      <dgm:spPr/>
    </dgm:pt>
    <dgm:pt modelId="{C2D91781-F08A-41FA-8F21-4EEFE0C9BBB1}" type="pres">
      <dgm:prSet presAssocID="{87819FC3-D2A8-4869-AC01-52514961E32A}" presName="negSpace" presStyleCnt="0"/>
      <dgm:spPr/>
    </dgm:pt>
    <dgm:pt modelId="{F50E59DA-25DE-41AD-915B-BA69CEA4429F}" type="pres">
      <dgm:prSet presAssocID="{87819FC3-D2A8-4869-AC01-52514961E32A}" presName="circle" presStyleLbl="node1" presStyleIdx="0" presStyleCnt="1" custScaleX="81444" custScaleY="74666"/>
      <dgm:spPr/>
    </dgm:pt>
  </dgm:ptLst>
  <dgm:cxnLst>
    <dgm:cxn modelId="{FDCA850B-5D99-4E65-87AB-B07C3726D2ED}" srcId="{87819FC3-D2A8-4869-AC01-52514961E32A}" destId="{6567780F-032F-4148-A5D3-9A1022C694C2}" srcOrd="0" destOrd="0" parTransId="{79D52A30-B91F-4E21-88B4-E676DA10ACDC}" sibTransId="{892702DB-A631-4D3E-AE00-41F3479B3006}"/>
    <dgm:cxn modelId="{19EC1B6B-96D0-4836-BB3C-3E073A98346E}" type="presOf" srcId="{6567780F-032F-4148-A5D3-9A1022C694C2}" destId="{35B97332-75C4-4ABE-8635-853DF29CB6FD}" srcOrd="0" destOrd="0" presId="urn:microsoft.com/office/officeart/2005/8/layout/hList9"/>
    <dgm:cxn modelId="{67F35C6B-A843-4908-A211-DCC551702E14}" type="presOf" srcId="{87819FC3-D2A8-4869-AC01-52514961E32A}" destId="{F50E59DA-25DE-41AD-915B-BA69CEA4429F}" srcOrd="0" destOrd="0" presId="urn:microsoft.com/office/officeart/2005/8/layout/hList9"/>
    <dgm:cxn modelId="{5E38066F-78F6-4E8E-A2F0-F077C8E68B41}" srcId="{D5F8924F-C335-4154-885F-4DD5415462FE}" destId="{87819FC3-D2A8-4869-AC01-52514961E32A}" srcOrd="0" destOrd="0" parTransId="{258A50E8-5107-4CA5-A80D-3A5073B10D88}" sibTransId="{FC12A744-B964-445A-9EB8-147ECDCD3162}"/>
    <dgm:cxn modelId="{DBF747B7-4244-4F5B-B734-28D5F843B4B3}" type="presOf" srcId="{D5F8924F-C335-4154-885F-4DD5415462FE}" destId="{A703D957-05EC-4F8C-BFE6-87C8D3B1EB30}" srcOrd="0" destOrd="0" presId="urn:microsoft.com/office/officeart/2005/8/layout/hList9"/>
    <dgm:cxn modelId="{A779DFD3-76CF-4390-B71C-53FCA2823BA2}" type="presOf" srcId="{6567780F-032F-4148-A5D3-9A1022C694C2}" destId="{C71A78D1-7B81-421F-BA71-50433A07E8BC}" srcOrd="1" destOrd="0" presId="urn:microsoft.com/office/officeart/2005/8/layout/hList9"/>
    <dgm:cxn modelId="{850A607F-5EF5-414C-AFE6-A45DD11B9DB1}" type="presParOf" srcId="{A703D957-05EC-4F8C-BFE6-87C8D3B1EB30}" destId="{D056051D-E814-40EC-A4A5-4BAB726EBECD}" srcOrd="0" destOrd="0" presId="urn:microsoft.com/office/officeart/2005/8/layout/hList9"/>
    <dgm:cxn modelId="{37F5CB21-CFF8-4CD9-852A-0DB9BE67A4AB}" type="presParOf" srcId="{A703D957-05EC-4F8C-BFE6-87C8D3B1EB30}" destId="{09EB8FF6-0948-4A26-A897-5BFD4959FCF6}" srcOrd="1" destOrd="0" presId="urn:microsoft.com/office/officeart/2005/8/layout/hList9"/>
    <dgm:cxn modelId="{ED603B70-833F-421C-A815-B1C9FF549561}" type="presParOf" srcId="{09EB8FF6-0948-4A26-A897-5BFD4959FCF6}" destId="{6B13D7FD-7CEA-4E2A-88B9-706627A2ACE9}" srcOrd="0" destOrd="0" presId="urn:microsoft.com/office/officeart/2005/8/layout/hList9"/>
    <dgm:cxn modelId="{6C5C0117-4F05-4B45-B3FD-F7F653097901}" type="presParOf" srcId="{09EB8FF6-0948-4A26-A897-5BFD4959FCF6}" destId="{426E2B4A-76B8-4FDF-8E2D-11A7920FB413}" srcOrd="1" destOrd="0" presId="urn:microsoft.com/office/officeart/2005/8/layout/hList9"/>
    <dgm:cxn modelId="{BFDF3153-A353-4789-A01E-2D7E91B80789}" type="presParOf" srcId="{426E2B4A-76B8-4FDF-8E2D-11A7920FB413}" destId="{35B97332-75C4-4ABE-8635-853DF29CB6FD}" srcOrd="0" destOrd="0" presId="urn:microsoft.com/office/officeart/2005/8/layout/hList9"/>
    <dgm:cxn modelId="{88D07BC4-9807-438C-9E23-5536FC3D62DB}" type="presParOf" srcId="{426E2B4A-76B8-4FDF-8E2D-11A7920FB413}" destId="{C71A78D1-7B81-421F-BA71-50433A07E8BC}" srcOrd="1" destOrd="0" presId="urn:microsoft.com/office/officeart/2005/8/layout/hList9"/>
    <dgm:cxn modelId="{CD0852F6-E7DF-4A96-B43B-4BF76176C160}" type="presParOf" srcId="{A703D957-05EC-4F8C-BFE6-87C8D3B1EB30}" destId="{C2D91781-F08A-41FA-8F21-4EEFE0C9BBB1}" srcOrd="2" destOrd="0" presId="urn:microsoft.com/office/officeart/2005/8/layout/hList9"/>
    <dgm:cxn modelId="{041D00E5-8F4B-46B3-9A39-1F6A33A77955}" type="presParOf" srcId="{A703D957-05EC-4F8C-BFE6-87C8D3B1EB30}" destId="{F50E59DA-25DE-41AD-915B-BA69CEA4429F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1DD02-733E-45AE-8AF6-DBB83B6DA033}" type="doc">
      <dgm:prSet loTypeId="urn:microsoft.com/office/officeart/2005/8/layout/hList7#1" loCatId="list" qsTypeId="urn:microsoft.com/office/officeart/2005/8/quickstyle/simple1" qsCatId="simple" csTypeId="urn:microsoft.com/office/officeart/2005/8/colors/colorful5" csCatId="colorful" phldr="1"/>
      <dgm:spPr/>
    </dgm:pt>
    <dgm:pt modelId="{74F01017-91B9-465D-A655-FDCFA6E5F8D5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_tradnl" sz="2400" b="1" u="sng" dirty="0">
              <a:solidFill>
                <a:srgbClr val="C00000"/>
              </a:solidFill>
            </a:rPr>
            <a:t>100% </a:t>
          </a:r>
        </a:p>
        <a:p>
          <a:r>
            <a:rPr lang="es-ES_tradnl" sz="1700" b="1" dirty="0">
              <a:solidFill>
                <a:schemeClr val="tx1"/>
              </a:solidFill>
            </a:rPr>
            <a:t>16.Acciones para avanzar hacia un proceso presupuestario abierto y participativo</a:t>
          </a:r>
          <a:endParaRPr lang="es-ES" sz="1700" b="1" dirty="0">
            <a:solidFill>
              <a:schemeClr val="tx1"/>
            </a:solidFill>
          </a:endParaRPr>
        </a:p>
      </dgm:t>
    </dgm:pt>
    <dgm:pt modelId="{48A3528D-7269-45F6-B5DD-7469AD7F8A67}" type="parTrans" cxnId="{A8F344AF-AA06-42F1-B89D-97089565D4F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B3AA6FD9-1115-46A9-B525-1CAC2224D5DC}" type="sibTrans" cxnId="{A8F344AF-AA06-42F1-B89D-97089565D4F9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15A24C4C-C0C0-48E2-ADB2-1A19B0B3C678}">
      <dgm:prSet custT="1"/>
      <dgm:spPr>
        <a:solidFill>
          <a:srgbClr val="FFFF00"/>
        </a:solidFill>
      </dgm:spPr>
      <dgm:t>
        <a:bodyPr/>
        <a:lstStyle/>
        <a:p>
          <a:r>
            <a:rPr lang="es-ES_tradnl" sz="2400" b="1" u="sng" dirty="0">
              <a:solidFill>
                <a:srgbClr val="C00000"/>
              </a:solidFill>
            </a:rPr>
            <a:t>95%</a:t>
          </a:r>
        </a:p>
        <a:p>
          <a:r>
            <a:rPr lang="es-ES_tradnl" sz="1700" b="1" dirty="0">
              <a:solidFill>
                <a:schemeClr val="tx1"/>
              </a:solidFill>
            </a:rPr>
            <a:t>17. Acciones para avanzar en el cumplimiento del Código y Manual de Transparencia Fiscal del FMI</a:t>
          </a:r>
          <a:endParaRPr lang="es-ES" sz="1700" b="1" dirty="0">
            <a:solidFill>
              <a:schemeClr val="tx1"/>
            </a:solidFill>
          </a:endParaRPr>
        </a:p>
      </dgm:t>
    </dgm:pt>
    <dgm:pt modelId="{59C56811-3655-48FA-922F-F07F5B1C096B}" type="parTrans" cxnId="{46E6F327-9FF1-4AC4-9FFE-AD81E1780E66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EE5168F0-D42C-4BA7-80DB-5875A2FED51E}" type="sibTrans" cxnId="{46E6F327-9FF1-4AC4-9FFE-AD81E1780E66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662E98FB-B660-4671-9EE5-54A36BF351B8}">
      <dgm:prSet custT="1"/>
      <dgm:spPr>
        <a:solidFill>
          <a:srgbClr val="92D050"/>
        </a:solidFill>
      </dgm:spPr>
      <dgm:t>
        <a:bodyPr/>
        <a:lstStyle/>
        <a:p>
          <a:r>
            <a:rPr lang="es-ES_tradnl" sz="2400" b="1" u="sng" dirty="0">
              <a:solidFill>
                <a:srgbClr val="C00000"/>
              </a:solidFill>
            </a:rPr>
            <a:t>100%</a:t>
          </a:r>
        </a:p>
        <a:p>
          <a:r>
            <a:rPr lang="es-ES_tradnl" sz="1700" b="1" dirty="0">
              <a:solidFill>
                <a:schemeClr val="tx1"/>
              </a:solidFill>
            </a:rPr>
            <a:t>18. Acciones  para mejorar la disponibilidad y calidad de la información presupuestaria</a:t>
          </a:r>
        </a:p>
      </dgm:t>
    </dgm:pt>
    <dgm:pt modelId="{A289BDA7-7BD1-426A-9125-1964087C6FAC}" type="parTrans" cxnId="{9AE24F92-5849-4ECB-AAA5-5A661805BD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95D3B954-21B7-47E6-B112-9AE2D3352BAA}" type="sibTrans" cxnId="{9AE24F92-5849-4ECB-AAA5-5A661805BD75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5C48CEEA-B191-419C-A243-D9A9C5F3FAFE}">
      <dgm:prSet custT="1"/>
      <dgm:spPr>
        <a:solidFill>
          <a:srgbClr val="FFFF00"/>
        </a:solidFill>
      </dgm:spPr>
      <dgm:t>
        <a:bodyPr/>
        <a:lstStyle/>
        <a:p>
          <a:r>
            <a:rPr lang="es-ES_tradnl" sz="2400" b="1" u="sng" dirty="0">
              <a:solidFill>
                <a:srgbClr val="C00000"/>
              </a:solidFill>
            </a:rPr>
            <a:t>80%</a:t>
          </a:r>
          <a:endParaRPr lang="es-ES_tradnl" sz="2400" b="1" dirty="0">
            <a:solidFill>
              <a:schemeClr val="tx1"/>
            </a:solidFill>
          </a:endParaRPr>
        </a:p>
        <a:p>
          <a:r>
            <a:rPr lang="es-ES_tradnl" sz="1800" b="1" dirty="0">
              <a:solidFill>
                <a:schemeClr val="tx1"/>
              </a:solidFill>
            </a:rPr>
            <a:t>19. Acciones  para avanzar hacia un régimen de contrataciones abiertas</a:t>
          </a:r>
        </a:p>
      </dgm:t>
    </dgm:pt>
    <dgm:pt modelId="{BAD6156A-BB02-428C-A1FD-50634733902B}" type="parTrans" cxnId="{8A3B4A4E-AF16-4E03-877F-5320DE910DB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74D807F4-563D-4477-86D5-A3C417B3F693}" type="sibTrans" cxnId="{8A3B4A4E-AF16-4E03-877F-5320DE910DB8}">
      <dgm:prSet/>
      <dgm:spPr/>
      <dgm:t>
        <a:bodyPr/>
        <a:lstStyle/>
        <a:p>
          <a:endParaRPr lang="es-ES" b="1">
            <a:solidFill>
              <a:schemeClr val="tx1"/>
            </a:solidFill>
          </a:endParaRPr>
        </a:p>
      </dgm:t>
    </dgm:pt>
    <dgm:pt modelId="{C85B8160-F0BA-4AC8-A8FC-80E1D7182FC1}" type="pres">
      <dgm:prSet presAssocID="{D5D1DD02-733E-45AE-8AF6-DBB83B6DA033}" presName="Name0" presStyleCnt="0">
        <dgm:presLayoutVars>
          <dgm:dir/>
          <dgm:resizeHandles val="exact"/>
        </dgm:presLayoutVars>
      </dgm:prSet>
      <dgm:spPr/>
    </dgm:pt>
    <dgm:pt modelId="{413D87B2-C2F4-4A08-905E-D229F8C1CDC8}" type="pres">
      <dgm:prSet presAssocID="{D5D1DD02-733E-45AE-8AF6-DBB83B6DA033}" presName="fgShape" presStyleLbl="fgShp" presStyleIdx="0" presStyleCnt="1"/>
      <dgm:spPr/>
    </dgm:pt>
    <dgm:pt modelId="{EED6C7A2-AEA4-45DE-BCCF-7F67529AF64E}" type="pres">
      <dgm:prSet presAssocID="{D5D1DD02-733E-45AE-8AF6-DBB83B6DA033}" presName="linComp" presStyleCnt="0"/>
      <dgm:spPr/>
    </dgm:pt>
    <dgm:pt modelId="{EDA62A53-DC69-4372-9DA3-59BCC157BDAF}" type="pres">
      <dgm:prSet presAssocID="{74F01017-91B9-465D-A655-FDCFA6E5F8D5}" presName="compNode" presStyleCnt="0"/>
      <dgm:spPr/>
    </dgm:pt>
    <dgm:pt modelId="{79ECE884-5843-4A33-909F-09756CBBB1F9}" type="pres">
      <dgm:prSet presAssocID="{74F01017-91B9-465D-A655-FDCFA6E5F8D5}" presName="bkgdShape" presStyleLbl="node1" presStyleIdx="0" presStyleCnt="4"/>
      <dgm:spPr/>
    </dgm:pt>
    <dgm:pt modelId="{1AA03A23-63A0-4D9B-85E7-5D73BEE7BA59}" type="pres">
      <dgm:prSet presAssocID="{74F01017-91B9-465D-A655-FDCFA6E5F8D5}" presName="nodeTx" presStyleLbl="node1" presStyleIdx="0" presStyleCnt="4">
        <dgm:presLayoutVars>
          <dgm:bulletEnabled val="1"/>
        </dgm:presLayoutVars>
      </dgm:prSet>
      <dgm:spPr/>
    </dgm:pt>
    <dgm:pt modelId="{350CA0C1-D4DF-45B5-8F4F-71B0319745E0}" type="pres">
      <dgm:prSet presAssocID="{74F01017-91B9-465D-A655-FDCFA6E5F8D5}" presName="invisiNode" presStyleLbl="node1" presStyleIdx="0" presStyleCnt="4"/>
      <dgm:spPr/>
    </dgm:pt>
    <dgm:pt modelId="{CA14E15E-1205-48A3-9931-012E0906E989}" type="pres">
      <dgm:prSet presAssocID="{74F01017-91B9-465D-A655-FDCFA6E5F8D5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3863A8-4052-4679-8FED-40CCE5CBA32E}" type="pres">
      <dgm:prSet presAssocID="{B3AA6FD9-1115-46A9-B525-1CAC2224D5DC}" presName="sibTrans" presStyleLbl="sibTrans2D1" presStyleIdx="0" presStyleCnt="0"/>
      <dgm:spPr/>
    </dgm:pt>
    <dgm:pt modelId="{25850C1A-6980-44DF-9189-F2E3C1522432}" type="pres">
      <dgm:prSet presAssocID="{15A24C4C-C0C0-48E2-ADB2-1A19B0B3C678}" presName="compNode" presStyleCnt="0"/>
      <dgm:spPr/>
    </dgm:pt>
    <dgm:pt modelId="{68B0B6A8-1D34-4ADC-BDE4-936D9AD84E52}" type="pres">
      <dgm:prSet presAssocID="{15A24C4C-C0C0-48E2-ADB2-1A19B0B3C678}" presName="bkgdShape" presStyleLbl="node1" presStyleIdx="1" presStyleCnt="4"/>
      <dgm:spPr/>
    </dgm:pt>
    <dgm:pt modelId="{97D128FD-3049-466F-B652-AF879AC1559A}" type="pres">
      <dgm:prSet presAssocID="{15A24C4C-C0C0-48E2-ADB2-1A19B0B3C678}" presName="nodeTx" presStyleLbl="node1" presStyleIdx="1" presStyleCnt="4">
        <dgm:presLayoutVars>
          <dgm:bulletEnabled val="1"/>
        </dgm:presLayoutVars>
      </dgm:prSet>
      <dgm:spPr/>
    </dgm:pt>
    <dgm:pt modelId="{1901C185-CCF1-422D-B7BE-B775D1C2035D}" type="pres">
      <dgm:prSet presAssocID="{15A24C4C-C0C0-48E2-ADB2-1A19B0B3C678}" presName="invisiNode" presStyleLbl="node1" presStyleIdx="1" presStyleCnt="4"/>
      <dgm:spPr/>
    </dgm:pt>
    <dgm:pt modelId="{810A0C70-2749-4F14-864A-AD0A03681869}" type="pres">
      <dgm:prSet presAssocID="{15A24C4C-C0C0-48E2-ADB2-1A19B0B3C678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8634869-6DB3-46BA-88EC-6584C66B9B7A}" type="pres">
      <dgm:prSet presAssocID="{EE5168F0-D42C-4BA7-80DB-5875A2FED51E}" presName="sibTrans" presStyleLbl="sibTrans2D1" presStyleIdx="0" presStyleCnt="0"/>
      <dgm:spPr/>
    </dgm:pt>
    <dgm:pt modelId="{BB4807DC-268F-4A23-9C96-E41C8FB99E04}" type="pres">
      <dgm:prSet presAssocID="{662E98FB-B660-4671-9EE5-54A36BF351B8}" presName="compNode" presStyleCnt="0"/>
      <dgm:spPr/>
    </dgm:pt>
    <dgm:pt modelId="{13504CC6-18EE-414E-945C-45D6D80B64F6}" type="pres">
      <dgm:prSet presAssocID="{662E98FB-B660-4671-9EE5-54A36BF351B8}" presName="bkgdShape" presStyleLbl="node1" presStyleIdx="2" presStyleCnt="4"/>
      <dgm:spPr/>
    </dgm:pt>
    <dgm:pt modelId="{E98EE4E3-7D5A-40EF-855D-FF786A1745A3}" type="pres">
      <dgm:prSet presAssocID="{662E98FB-B660-4671-9EE5-54A36BF351B8}" presName="nodeTx" presStyleLbl="node1" presStyleIdx="2" presStyleCnt="4">
        <dgm:presLayoutVars>
          <dgm:bulletEnabled val="1"/>
        </dgm:presLayoutVars>
      </dgm:prSet>
      <dgm:spPr/>
    </dgm:pt>
    <dgm:pt modelId="{8F2E1A4E-A251-4F91-BB05-64074E131321}" type="pres">
      <dgm:prSet presAssocID="{662E98FB-B660-4671-9EE5-54A36BF351B8}" presName="invisiNode" presStyleLbl="node1" presStyleIdx="2" presStyleCnt="4"/>
      <dgm:spPr/>
    </dgm:pt>
    <dgm:pt modelId="{A59D6337-EF2D-4EE6-A054-5087004DE952}" type="pres">
      <dgm:prSet presAssocID="{662E98FB-B660-4671-9EE5-54A36BF351B8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02C63B5-1889-4682-A9C7-8C66389CB49D}" type="pres">
      <dgm:prSet presAssocID="{95D3B954-21B7-47E6-B112-9AE2D3352BAA}" presName="sibTrans" presStyleLbl="sibTrans2D1" presStyleIdx="0" presStyleCnt="0"/>
      <dgm:spPr/>
    </dgm:pt>
    <dgm:pt modelId="{FF983229-4AAB-468A-B015-EAC29C41D40E}" type="pres">
      <dgm:prSet presAssocID="{5C48CEEA-B191-419C-A243-D9A9C5F3FAFE}" presName="compNode" presStyleCnt="0"/>
      <dgm:spPr/>
    </dgm:pt>
    <dgm:pt modelId="{56F64B47-D3B3-4FDE-8F16-3F13EEBE3C18}" type="pres">
      <dgm:prSet presAssocID="{5C48CEEA-B191-419C-A243-D9A9C5F3FAFE}" presName="bkgdShape" presStyleLbl="node1" presStyleIdx="3" presStyleCnt="4"/>
      <dgm:spPr/>
    </dgm:pt>
    <dgm:pt modelId="{70F3AD1A-BC99-4D37-A01B-C588F3A10B3C}" type="pres">
      <dgm:prSet presAssocID="{5C48CEEA-B191-419C-A243-D9A9C5F3FAFE}" presName="nodeTx" presStyleLbl="node1" presStyleIdx="3" presStyleCnt="4">
        <dgm:presLayoutVars>
          <dgm:bulletEnabled val="1"/>
        </dgm:presLayoutVars>
      </dgm:prSet>
      <dgm:spPr/>
    </dgm:pt>
    <dgm:pt modelId="{BB6C734A-A9BD-4327-8B01-B2D3C60FC5F9}" type="pres">
      <dgm:prSet presAssocID="{5C48CEEA-B191-419C-A243-D9A9C5F3FAFE}" presName="invisiNode" presStyleLbl="node1" presStyleIdx="3" presStyleCnt="4"/>
      <dgm:spPr/>
    </dgm:pt>
    <dgm:pt modelId="{F372A8C9-D4AF-4A0D-806E-A4F00EFF44D2}" type="pres">
      <dgm:prSet presAssocID="{5C48CEEA-B191-419C-A243-D9A9C5F3FAFE}" presName="imagNode" presStyleLbl="fgImgPlace1" presStyleIdx="3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6458B815-EA6D-42BA-A603-85D6A7991393}" type="presOf" srcId="{95D3B954-21B7-47E6-B112-9AE2D3352BAA}" destId="{102C63B5-1889-4682-A9C7-8C66389CB49D}" srcOrd="0" destOrd="0" presId="urn:microsoft.com/office/officeart/2005/8/layout/hList7#1"/>
    <dgm:cxn modelId="{FC09F117-F7D2-4F01-9F66-1F0E9F67A960}" type="presOf" srcId="{EE5168F0-D42C-4BA7-80DB-5875A2FED51E}" destId="{98634869-6DB3-46BA-88EC-6584C66B9B7A}" srcOrd="0" destOrd="0" presId="urn:microsoft.com/office/officeart/2005/8/layout/hList7#1"/>
    <dgm:cxn modelId="{5EC71E23-9E07-409A-9F7C-B9175A5FDC9C}" type="presOf" srcId="{5C48CEEA-B191-419C-A243-D9A9C5F3FAFE}" destId="{70F3AD1A-BC99-4D37-A01B-C588F3A10B3C}" srcOrd="1" destOrd="0" presId="urn:microsoft.com/office/officeart/2005/8/layout/hList7#1"/>
    <dgm:cxn modelId="{46E6F327-9FF1-4AC4-9FFE-AD81E1780E66}" srcId="{D5D1DD02-733E-45AE-8AF6-DBB83B6DA033}" destId="{15A24C4C-C0C0-48E2-ADB2-1A19B0B3C678}" srcOrd="1" destOrd="0" parTransId="{59C56811-3655-48FA-922F-F07F5B1C096B}" sibTransId="{EE5168F0-D42C-4BA7-80DB-5875A2FED51E}"/>
    <dgm:cxn modelId="{636AB62F-1B88-41C1-8F7E-231F6A7591E3}" type="presOf" srcId="{662E98FB-B660-4671-9EE5-54A36BF351B8}" destId="{E98EE4E3-7D5A-40EF-855D-FF786A1745A3}" srcOrd="1" destOrd="0" presId="urn:microsoft.com/office/officeart/2005/8/layout/hList7#1"/>
    <dgm:cxn modelId="{DECBB83E-0754-4805-AC55-5C163F6D1E91}" type="presOf" srcId="{5C48CEEA-B191-419C-A243-D9A9C5F3FAFE}" destId="{56F64B47-D3B3-4FDE-8F16-3F13EEBE3C18}" srcOrd="0" destOrd="0" presId="urn:microsoft.com/office/officeart/2005/8/layout/hList7#1"/>
    <dgm:cxn modelId="{EBAD4B49-DC75-40BA-944E-D040CD443C27}" type="presOf" srcId="{662E98FB-B660-4671-9EE5-54A36BF351B8}" destId="{13504CC6-18EE-414E-945C-45D6D80B64F6}" srcOrd="0" destOrd="0" presId="urn:microsoft.com/office/officeart/2005/8/layout/hList7#1"/>
    <dgm:cxn modelId="{8A3B4A4E-AF16-4E03-877F-5320DE910DB8}" srcId="{D5D1DD02-733E-45AE-8AF6-DBB83B6DA033}" destId="{5C48CEEA-B191-419C-A243-D9A9C5F3FAFE}" srcOrd="3" destOrd="0" parTransId="{BAD6156A-BB02-428C-A1FD-50634733902B}" sibTransId="{74D807F4-563D-4477-86D5-A3C417B3F693}"/>
    <dgm:cxn modelId="{BC134957-754B-455B-9CD9-4963E798659E}" type="presOf" srcId="{B3AA6FD9-1115-46A9-B525-1CAC2224D5DC}" destId="{D43863A8-4052-4679-8FED-40CCE5CBA32E}" srcOrd="0" destOrd="0" presId="urn:microsoft.com/office/officeart/2005/8/layout/hList7#1"/>
    <dgm:cxn modelId="{0F196259-2758-4523-BD47-FA8F766AF55E}" type="presOf" srcId="{15A24C4C-C0C0-48E2-ADB2-1A19B0B3C678}" destId="{97D128FD-3049-466F-B652-AF879AC1559A}" srcOrd="1" destOrd="0" presId="urn:microsoft.com/office/officeart/2005/8/layout/hList7#1"/>
    <dgm:cxn modelId="{A5037A85-268C-485B-8A75-FAFCEB9CE8C7}" type="presOf" srcId="{D5D1DD02-733E-45AE-8AF6-DBB83B6DA033}" destId="{C85B8160-F0BA-4AC8-A8FC-80E1D7182FC1}" srcOrd="0" destOrd="0" presId="urn:microsoft.com/office/officeart/2005/8/layout/hList7#1"/>
    <dgm:cxn modelId="{51013E92-F053-44EE-B336-00EB2356326D}" type="presOf" srcId="{15A24C4C-C0C0-48E2-ADB2-1A19B0B3C678}" destId="{68B0B6A8-1D34-4ADC-BDE4-936D9AD84E52}" srcOrd="0" destOrd="0" presId="urn:microsoft.com/office/officeart/2005/8/layout/hList7#1"/>
    <dgm:cxn modelId="{9AE24F92-5849-4ECB-AAA5-5A661805BD75}" srcId="{D5D1DD02-733E-45AE-8AF6-DBB83B6DA033}" destId="{662E98FB-B660-4671-9EE5-54A36BF351B8}" srcOrd="2" destOrd="0" parTransId="{A289BDA7-7BD1-426A-9125-1964087C6FAC}" sibTransId="{95D3B954-21B7-47E6-B112-9AE2D3352BAA}"/>
    <dgm:cxn modelId="{A8F344AF-AA06-42F1-B89D-97089565D4F9}" srcId="{D5D1DD02-733E-45AE-8AF6-DBB83B6DA033}" destId="{74F01017-91B9-465D-A655-FDCFA6E5F8D5}" srcOrd="0" destOrd="0" parTransId="{48A3528D-7269-45F6-B5DD-7469AD7F8A67}" sibTransId="{B3AA6FD9-1115-46A9-B525-1CAC2224D5DC}"/>
    <dgm:cxn modelId="{FF9F7DC1-BBA2-4FB3-BA01-CE4193D687A3}" type="presOf" srcId="{74F01017-91B9-465D-A655-FDCFA6E5F8D5}" destId="{1AA03A23-63A0-4D9B-85E7-5D73BEE7BA59}" srcOrd="1" destOrd="0" presId="urn:microsoft.com/office/officeart/2005/8/layout/hList7#1"/>
    <dgm:cxn modelId="{16C7E1D4-32F5-4655-AC9A-11F37BF24DBF}" type="presOf" srcId="{74F01017-91B9-465D-A655-FDCFA6E5F8D5}" destId="{79ECE884-5843-4A33-909F-09756CBBB1F9}" srcOrd="0" destOrd="0" presId="urn:microsoft.com/office/officeart/2005/8/layout/hList7#1"/>
    <dgm:cxn modelId="{65F941B5-A0E6-498F-BEF3-841CAF62FA8F}" type="presParOf" srcId="{C85B8160-F0BA-4AC8-A8FC-80E1D7182FC1}" destId="{413D87B2-C2F4-4A08-905E-D229F8C1CDC8}" srcOrd="0" destOrd="0" presId="urn:microsoft.com/office/officeart/2005/8/layout/hList7#1"/>
    <dgm:cxn modelId="{E41D3F24-F5A0-40AB-9DC1-4B39552D2580}" type="presParOf" srcId="{C85B8160-F0BA-4AC8-A8FC-80E1D7182FC1}" destId="{EED6C7A2-AEA4-45DE-BCCF-7F67529AF64E}" srcOrd="1" destOrd="0" presId="urn:microsoft.com/office/officeart/2005/8/layout/hList7#1"/>
    <dgm:cxn modelId="{C30CFCE3-0821-4611-B5F8-DD6F0177C4D1}" type="presParOf" srcId="{EED6C7A2-AEA4-45DE-BCCF-7F67529AF64E}" destId="{EDA62A53-DC69-4372-9DA3-59BCC157BDAF}" srcOrd="0" destOrd="0" presId="urn:microsoft.com/office/officeart/2005/8/layout/hList7#1"/>
    <dgm:cxn modelId="{0AD59685-8139-4620-B323-147630DA9C07}" type="presParOf" srcId="{EDA62A53-DC69-4372-9DA3-59BCC157BDAF}" destId="{79ECE884-5843-4A33-909F-09756CBBB1F9}" srcOrd="0" destOrd="0" presId="urn:microsoft.com/office/officeart/2005/8/layout/hList7#1"/>
    <dgm:cxn modelId="{C487E87C-D3C7-4CAA-8107-0879CDFC98B8}" type="presParOf" srcId="{EDA62A53-DC69-4372-9DA3-59BCC157BDAF}" destId="{1AA03A23-63A0-4D9B-85E7-5D73BEE7BA59}" srcOrd="1" destOrd="0" presId="urn:microsoft.com/office/officeart/2005/8/layout/hList7#1"/>
    <dgm:cxn modelId="{53C9C035-2663-4468-A9C2-4FCE59BFA4E9}" type="presParOf" srcId="{EDA62A53-DC69-4372-9DA3-59BCC157BDAF}" destId="{350CA0C1-D4DF-45B5-8F4F-71B0319745E0}" srcOrd="2" destOrd="0" presId="urn:microsoft.com/office/officeart/2005/8/layout/hList7#1"/>
    <dgm:cxn modelId="{DA4702AE-95CC-491F-9FB8-6B53709D0C53}" type="presParOf" srcId="{EDA62A53-DC69-4372-9DA3-59BCC157BDAF}" destId="{CA14E15E-1205-48A3-9931-012E0906E989}" srcOrd="3" destOrd="0" presId="urn:microsoft.com/office/officeart/2005/8/layout/hList7#1"/>
    <dgm:cxn modelId="{D7B2BAAE-6060-477D-8A68-C8281C8603C9}" type="presParOf" srcId="{EED6C7A2-AEA4-45DE-BCCF-7F67529AF64E}" destId="{D43863A8-4052-4679-8FED-40CCE5CBA32E}" srcOrd="1" destOrd="0" presId="urn:microsoft.com/office/officeart/2005/8/layout/hList7#1"/>
    <dgm:cxn modelId="{F30B903C-CE67-44D2-8599-35F8E8858A64}" type="presParOf" srcId="{EED6C7A2-AEA4-45DE-BCCF-7F67529AF64E}" destId="{25850C1A-6980-44DF-9189-F2E3C1522432}" srcOrd="2" destOrd="0" presId="urn:microsoft.com/office/officeart/2005/8/layout/hList7#1"/>
    <dgm:cxn modelId="{CD3CEABB-90E2-4807-8BF4-4E5FBCD6E098}" type="presParOf" srcId="{25850C1A-6980-44DF-9189-F2E3C1522432}" destId="{68B0B6A8-1D34-4ADC-BDE4-936D9AD84E52}" srcOrd="0" destOrd="0" presId="urn:microsoft.com/office/officeart/2005/8/layout/hList7#1"/>
    <dgm:cxn modelId="{A8081494-6159-4D41-A01C-5402EA74E351}" type="presParOf" srcId="{25850C1A-6980-44DF-9189-F2E3C1522432}" destId="{97D128FD-3049-466F-B652-AF879AC1559A}" srcOrd="1" destOrd="0" presId="urn:microsoft.com/office/officeart/2005/8/layout/hList7#1"/>
    <dgm:cxn modelId="{F9D8EE25-E495-411C-B499-C06D7347FDC2}" type="presParOf" srcId="{25850C1A-6980-44DF-9189-F2E3C1522432}" destId="{1901C185-CCF1-422D-B7BE-B775D1C2035D}" srcOrd="2" destOrd="0" presId="urn:microsoft.com/office/officeart/2005/8/layout/hList7#1"/>
    <dgm:cxn modelId="{48A10E96-5B05-4E87-9BCD-4DC21948FB8D}" type="presParOf" srcId="{25850C1A-6980-44DF-9189-F2E3C1522432}" destId="{810A0C70-2749-4F14-864A-AD0A03681869}" srcOrd="3" destOrd="0" presId="urn:microsoft.com/office/officeart/2005/8/layout/hList7#1"/>
    <dgm:cxn modelId="{DAE4FE8D-9CAA-49E6-A698-AAB0A519372B}" type="presParOf" srcId="{EED6C7A2-AEA4-45DE-BCCF-7F67529AF64E}" destId="{98634869-6DB3-46BA-88EC-6584C66B9B7A}" srcOrd="3" destOrd="0" presId="urn:microsoft.com/office/officeart/2005/8/layout/hList7#1"/>
    <dgm:cxn modelId="{C6CE68F2-2D2B-4569-A130-6F3694C64B48}" type="presParOf" srcId="{EED6C7A2-AEA4-45DE-BCCF-7F67529AF64E}" destId="{BB4807DC-268F-4A23-9C96-E41C8FB99E04}" srcOrd="4" destOrd="0" presId="urn:microsoft.com/office/officeart/2005/8/layout/hList7#1"/>
    <dgm:cxn modelId="{6547C0C6-9EC4-4F5B-8D22-5E43346001E8}" type="presParOf" srcId="{BB4807DC-268F-4A23-9C96-E41C8FB99E04}" destId="{13504CC6-18EE-414E-945C-45D6D80B64F6}" srcOrd="0" destOrd="0" presId="urn:microsoft.com/office/officeart/2005/8/layout/hList7#1"/>
    <dgm:cxn modelId="{92413A32-0857-4643-A2D5-5D98C8406B07}" type="presParOf" srcId="{BB4807DC-268F-4A23-9C96-E41C8FB99E04}" destId="{E98EE4E3-7D5A-40EF-855D-FF786A1745A3}" srcOrd="1" destOrd="0" presId="urn:microsoft.com/office/officeart/2005/8/layout/hList7#1"/>
    <dgm:cxn modelId="{2E97B05C-40EB-494C-B67A-7635932FE931}" type="presParOf" srcId="{BB4807DC-268F-4A23-9C96-E41C8FB99E04}" destId="{8F2E1A4E-A251-4F91-BB05-64074E131321}" srcOrd="2" destOrd="0" presId="urn:microsoft.com/office/officeart/2005/8/layout/hList7#1"/>
    <dgm:cxn modelId="{3FA0FF24-767E-40E9-82D2-9A2A5700C357}" type="presParOf" srcId="{BB4807DC-268F-4A23-9C96-E41C8FB99E04}" destId="{A59D6337-EF2D-4EE6-A054-5087004DE952}" srcOrd="3" destOrd="0" presId="urn:microsoft.com/office/officeart/2005/8/layout/hList7#1"/>
    <dgm:cxn modelId="{57B56D74-F9BE-4503-83C1-73DA46F0ADA6}" type="presParOf" srcId="{EED6C7A2-AEA4-45DE-BCCF-7F67529AF64E}" destId="{102C63B5-1889-4682-A9C7-8C66389CB49D}" srcOrd="5" destOrd="0" presId="urn:microsoft.com/office/officeart/2005/8/layout/hList7#1"/>
    <dgm:cxn modelId="{D757E985-5FBF-444C-B530-46DD4FD6ED9F}" type="presParOf" srcId="{EED6C7A2-AEA4-45DE-BCCF-7F67529AF64E}" destId="{FF983229-4AAB-468A-B015-EAC29C41D40E}" srcOrd="6" destOrd="0" presId="urn:microsoft.com/office/officeart/2005/8/layout/hList7#1"/>
    <dgm:cxn modelId="{2D89FC39-5F0E-4998-913A-15AAF6477E5F}" type="presParOf" srcId="{FF983229-4AAB-468A-B015-EAC29C41D40E}" destId="{56F64B47-D3B3-4FDE-8F16-3F13EEBE3C18}" srcOrd="0" destOrd="0" presId="urn:microsoft.com/office/officeart/2005/8/layout/hList7#1"/>
    <dgm:cxn modelId="{F9D9D502-C31D-4344-A03E-0A841056CA1B}" type="presParOf" srcId="{FF983229-4AAB-468A-B015-EAC29C41D40E}" destId="{70F3AD1A-BC99-4D37-A01B-C588F3A10B3C}" srcOrd="1" destOrd="0" presId="urn:microsoft.com/office/officeart/2005/8/layout/hList7#1"/>
    <dgm:cxn modelId="{C6E43417-E542-4F25-B5AE-3D380B164E47}" type="presParOf" srcId="{FF983229-4AAB-468A-B015-EAC29C41D40E}" destId="{BB6C734A-A9BD-4327-8B01-B2D3C60FC5F9}" srcOrd="2" destOrd="0" presId="urn:microsoft.com/office/officeart/2005/8/layout/hList7#1"/>
    <dgm:cxn modelId="{F396F39D-F29E-4E69-AEC0-942BD94A6368}" type="presParOf" srcId="{FF983229-4AAB-468A-B015-EAC29C41D40E}" destId="{F372A8C9-D4AF-4A0D-806E-A4F00EFF44D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8F941F-DF5C-4C69-818D-E7DD401CFF9A}" type="doc">
      <dgm:prSet loTypeId="urn:microsoft.com/office/officeart/2005/8/layout/bList2#1" loCatId="list" qsTypeId="urn:microsoft.com/office/officeart/2005/8/quickstyle/simple1" qsCatId="simple" csTypeId="urn:microsoft.com/office/officeart/2005/8/colors/colorful2" csCatId="colorful" phldr="1"/>
      <dgm:spPr/>
    </dgm:pt>
    <dgm:pt modelId="{A7EAE1B5-EEB9-4036-9218-147CF45CB68F}">
      <dgm:prSet phldrT="[Texto]" custT="1"/>
      <dgm:spPr/>
      <dgm:t>
        <a:bodyPr/>
        <a:lstStyle/>
        <a:p>
          <a:pPr algn="ctr"/>
          <a:r>
            <a:rPr lang="es-GT" sz="2400" b="0" dirty="0">
              <a:solidFill>
                <a:schemeClr val="tx1"/>
              </a:solidFill>
            </a:rPr>
            <a:t>Compromiso</a:t>
          </a:r>
          <a:r>
            <a:rPr lang="es-GT" sz="2800" b="0" dirty="0">
              <a:solidFill>
                <a:schemeClr val="tx1"/>
              </a:solidFill>
            </a:rPr>
            <a:t> No.17</a:t>
          </a:r>
          <a:endParaRPr lang="es-ES" sz="2800" b="0" dirty="0">
            <a:solidFill>
              <a:schemeClr val="tx1"/>
            </a:solidFill>
          </a:endParaRPr>
        </a:p>
      </dgm:t>
    </dgm:pt>
    <dgm:pt modelId="{E69B6D7E-ED3E-41DD-A58C-2E23FEF029FD}" type="parTrans" cxnId="{D3B39783-4D8A-4DAB-8E2E-902204B758FC}">
      <dgm:prSet/>
      <dgm:spPr/>
      <dgm:t>
        <a:bodyPr/>
        <a:lstStyle/>
        <a:p>
          <a:pPr algn="ctr"/>
          <a:endParaRPr lang="es-ES" sz="2800"/>
        </a:p>
      </dgm:t>
    </dgm:pt>
    <dgm:pt modelId="{BA84E5B0-C8E0-4749-8609-326B68E32F11}" type="sibTrans" cxnId="{D3B39783-4D8A-4DAB-8E2E-902204B758FC}">
      <dgm:prSet/>
      <dgm:spPr/>
      <dgm:t>
        <a:bodyPr/>
        <a:lstStyle/>
        <a:p>
          <a:pPr algn="ctr"/>
          <a:endParaRPr lang="es-ES" sz="2800"/>
        </a:p>
      </dgm:t>
    </dgm:pt>
    <dgm:pt modelId="{B0FBDB6E-5EE6-49F9-8815-DAA8CF88AC9B}">
      <dgm:prSet phldrT="[Texto]" custT="1"/>
      <dgm:spPr/>
      <dgm:t>
        <a:bodyPr/>
        <a:lstStyle/>
        <a:p>
          <a:pPr algn="ctr"/>
          <a:r>
            <a:rPr lang="es-GT" sz="2400" dirty="0">
              <a:solidFill>
                <a:schemeClr val="tx1"/>
              </a:solidFill>
            </a:rPr>
            <a:t>Compromiso No.19</a:t>
          </a:r>
          <a:endParaRPr lang="es-ES" sz="2400" dirty="0">
            <a:solidFill>
              <a:schemeClr val="tx1"/>
            </a:solidFill>
          </a:endParaRPr>
        </a:p>
      </dgm:t>
    </dgm:pt>
    <dgm:pt modelId="{E75270B0-C45D-4945-8AE8-4B9E2E0308EB}" type="parTrans" cxnId="{49098C50-28D4-4C51-B2E9-06850421C132}">
      <dgm:prSet/>
      <dgm:spPr/>
      <dgm:t>
        <a:bodyPr/>
        <a:lstStyle/>
        <a:p>
          <a:pPr algn="ctr"/>
          <a:endParaRPr lang="es-ES" sz="2800"/>
        </a:p>
      </dgm:t>
    </dgm:pt>
    <dgm:pt modelId="{010DFA7D-639D-4077-ABED-5FBFA930DC75}" type="sibTrans" cxnId="{49098C50-28D4-4C51-B2E9-06850421C132}">
      <dgm:prSet/>
      <dgm:spPr/>
      <dgm:t>
        <a:bodyPr/>
        <a:lstStyle/>
        <a:p>
          <a:pPr algn="ctr"/>
          <a:endParaRPr lang="es-ES" sz="2800"/>
        </a:p>
      </dgm:t>
    </dgm:pt>
    <dgm:pt modelId="{07ACFAEB-7DC7-4EEF-A6BA-C50D16EC26C0}">
      <dgm:prSet phldrT="[Texto]" custT="1"/>
      <dgm:spPr/>
      <dgm:t>
        <a:bodyPr/>
        <a:lstStyle/>
        <a:p>
          <a:pPr algn="ctr"/>
          <a:r>
            <a:rPr lang="es-GT" sz="2400" dirty="0">
              <a:solidFill>
                <a:schemeClr val="tx1"/>
              </a:solidFill>
            </a:rPr>
            <a:t>Compromiso No. 19</a:t>
          </a:r>
          <a:endParaRPr lang="es-ES" sz="2400" dirty="0">
            <a:solidFill>
              <a:schemeClr val="tx1"/>
            </a:solidFill>
          </a:endParaRPr>
        </a:p>
      </dgm:t>
    </dgm:pt>
    <dgm:pt modelId="{AF288779-527B-4485-923E-AD11D6CF6938}" type="parTrans" cxnId="{A6E15C8B-58A1-42C6-8472-C75D2A7A522B}">
      <dgm:prSet/>
      <dgm:spPr/>
      <dgm:t>
        <a:bodyPr/>
        <a:lstStyle/>
        <a:p>
          <a:pPr algn="ctr"/>
          <a:endParaRPr lang="es-ES" sz="2800"/>
        </a:p>
      </dgm:t>
    </dgm:pt>
    <dgm:pt modelId="{B063C371-0FA8-4E39-83F5-34295B0039FB}" type="sibTrans" cxnId="{A6E15C8B-58A1-42C6-8472-C75D2A7A522B}">
      <dgm:prSet/>
      <dgm:spPr/>
      <dgm:t>
        <a:bodyPr/>
        <a:lstStyle/>
        <a:p>
          <a:pPr algn="ctr"/>
          <a:endParaRPr lang="es-ES" sz="2800"/>
        </a:p>
      </dgm:t>
    </dgm:pt>
    <dgm:pt modelId="{1F5DD5D1-1261-4319-B5C0-9E1C63ADF7ED}">
      <dgm:prSet custT="1"/>
      <dgm:spPr/>
      <dgm:t>
        <a:bodyPr/>
        <a:lstStyle/>
        <a:p>
          <a:pPr algn="ctr"/>
          <a:r>
            <a:rPr lang="es-GT" sz="2400" dirty="0"/>
            <a:t>Consolidación del Sector Público no Financiero y a nivel sectorial</a:t>
          </a:r>
          <a:endParaRPr lang="es-ES" sz="2400" dirty="0"/>
        </a:p>
      </dgm:t>
    </dgm:pt>
    <dgm:pt modelId="{101915A4-3C1B-4C75-8200-45F53708AAD5}" type="parTrans" cxnId="{DA2AB326-13DE-49F7-ADC9-38ADC5BECFAB}">
      <dgm:prSet/>
      <dgm:spPr/>
      <dgm:t>
        <a:bodyPr/>
        <a:lstStyle/>
        <a:p>
          <a:pPr algn="ctr"/>
          <a:endParaRPr lang="es-ES" sz="2800"/>
        </a:p>
      </dgm:t>
    </dgm:pt>
    <dgm:pt modelId="{34DFC7C5-53EA-400F-8594-0C87ADF90385}" type="sibTrans" cxnId="{DA2AB326-13DE-49F7-ADC9-38ADC5BECFAB}">
      <dgm:prSet/>
      <dgm:spPr/>
      <dgm:t>
        <a:bodyPr/>
        <a:lstStyle/>
        <a:p>
          <a:pPr algn="ctr"/>
          <a:endParaRPr lang="es-ES" sz="2800"/>
        </a:p>
      </dgm:t>
    </dgm:pt>
    <dgm:pt modelId="{08161835-5ADB-4B43-A599-13BC16532D00}">
      <dgm:prSet custT="1"/>
      <dgm:spPr/>
      <dgm:t>
        <a:bodyPr/>
        <a:lstStyle/>
        <a:p>
          <a:pPr algn="ctr"/>
          <a:r>
            <a:rPr lang="es-GT" sz="2400" dirty="0"/>
            <a:t>Diseño, creación e implementación de la plataforma electrónica del Registro General de Adquisiciones del Estado.</a:t>
          </a:r>
          <a:endParaRPr lang="es-ES" sz="2400" dirty="0"/>
        </a:p>
      </dgm:t>
    </dgm:pt>
    <dgm:pt modelId="{592083F9-6440-4C2A-9B6B-8CC7D0406E49}" type="parTrans" cxnId="{8B21FF87-678B-435F-A1B1-4AACE0DC25BD}">
      <dgm:prSet/>
      <dgm:spPr/>
      <dgm:t>
        <a:bodyPr/>
        <a:lstStyle/>
        <a:p>
          <a:pPr algn="ctr"/>
          <a:endParaRPr lang="es-ES" sz="2800"/>
        </a:p>
      </dgm:t>
    </dgm:pt>
    <dgm:pt modelId="{CA72553C-A424-48FA-B8EB-F35DD56579C8}" type="sibTrans" cxnId="{8B21FF87-678B-435F-A1B1-4AACE0DC25BD}">
      <dgm:prSet/>
      <dgm:spPr/>
      <dgm:t>
        <a:bodyPr/>
        <a:lstStyle/>
        <a:p>
          <a:pPr algn="ctr"/>
          <a:endParaRPr lang="es-ES" sz="2800"/>
        </a:p>
      </dgm:t>
    </dgm:pt>
    <dgm:pt modelId="{644A096D-4C92-444F-A6DF-2F9CE59D3399}">
      <dgm:prSet custT="1"/>
      <dgm:spPr/>
      <dgm:t>
        <a:bodyPr/>
        <a:lstStyle/>
        <a:p>
          <a:pPr algn="ctr"/>
          <a:r>
            <a:rPr lang="es-GT" sz="2400" dirty="0"/>
            <a:t>Capacitación a funcionarios públicos, sociedad civil, acerca del Registro General de Adquisiciones del Estado.</a:t>
          </a:r>
          <a:endParaRPr lang="es-ES" sz="2400" dirty="0"/>
        </a:p>
      </dgm:t>
    </dgm:pt>
    <dgm:pt modelId="{4616B3C2-BEE8-4620-9D00-1667056FD1C3}" type="parTrans" cxnId="{FB219441-882C-4DA2-801C-F11935914D15}">
      <dgm:prSet/>
      <dgm:spPr/>
      <dgm:t>
        <a:bodyPr/>
        <a:lstStyle/>
        <a:p>
          <a:pPr algn="ctr"/>
          <a:endParaRPr lang="es-ES" sz="2800"/>
        </a:p>
      </dgm:t>
    </dgm:pt>
    <dgm:pt modelId="{7FED0B6A-A37E-4045-904E-A13868572D8D}" type="sibTrans" cxnId="{FB219441-882C-4DA2-801C-F11935914D15}">
      <dgm:prSet/>
      <dgm:spPr/>
      <dgm:t>
        <a:bodyPr/>
        <a:lstStyle/>
        <a:p>
          <a:pPr algn="ctr"/>
          <a:endParaRPr lang="es-ES" sz="2800"/>
        </a:p>
      </dgm:t>
    </dgm:pt>
    <dgm:pt modelId="{DFB43CD9-E1AE-4EB6-A413-CDB0FFDE2DEC}">
      <dgm:prSet custT="1"/>
      <dgm:spPr/>
      <dgm:t>
        <a:bodyPr/>
        <a:lstStyle/>
        <a:p>
          <a:pPr algn="ctr"/>
          <a:endParaRPr lang="es-ES" sz="2400" dirty="0"/>
        </a:p>
      </dgm:t>
    </dgm:pt>
    <dgm:pt modelId="{8AC594EE-9F8B-49EC-94B5-DD082C35628E}" type="parTrans" cxnId="{9BA4A9EB-1316-40D1-AB5E-D7B47C95DAD5}">
      <dgm:prSet/>
      <dgm:spPr/>
      <dgm:t>
        <a:bodyPr/>
        <a:lstStyle/>
        <a:p>
          <a:endParaRPr lang="es-ES"/>
        </a:p>
      </dgm:t>
    </dgm:pt>
    <dgm:pt modelId="{E203213E-9470-462C-9C03-C601EB100783}" type="sibTrans" cxnId="{9BA4A9EB-1316-40D1-AB5E-D7B47C95DAD5}">
      <dgm:prSet/>
      <dgm:spPr/>
      <dgm:t>
        <a:bodyPr/>
        <a:lstStyle/>
        <a:p>
          <a:endParaRPr lang="es-ES"/>
        </a:p>
      </dgm:t>
    </dgm:pt>
    <dgm:pt modelId="{5ED05B6A-AE5F-41BB-874F-3E7CECF6011E}">
      <dgm:prSet custT="1"/>
      <dgm:spPr/>
      <dgm:t>
        <a:bodyPr/>
        <a:lstStyle/>
        <a:p>
          <a:pPr algn="ctr"/>
          <a:r>
            <a:rPr lang="es-GT" sz="2400" dirty="0"/>
            <a:t>(</a:t>
          </a:r>
          <a:r>
            <a:rPr lang="es-GT" sz="2000" dirty="0"/>
            <a:t>consolidación de transferencias y otras operaciones interinstitucionales que se trasladan por mandato legal).</a:t>
          </a:r>
          <a:endParaRPr lang="es-ES" sz="2000" dirty="0"/>
        </a:p>
      </dgm:t>
    </dgm:pt>
    <dgm:pt modelId="{FC3E4769-3B47-41D0-86D9-F96DDA03AB1D}" type="sibTrans" cxnId="{57DBB7C0-9793-4BF1-AC2F-0980C92512AE}">
      <dgm:prSet/>
      <dgm:spPr/>
      <dgm:t>
        <a:bodyPr/>
        <a:lstStyle/>
        <a:p>
          <a:endParaRPr lang="es-ES"/>
        </a:p>
      </dgm:t>
    </dgm:pt>
    <dgm:pt modelId="{3A47EE50-EA21-45A3-8DE5-0C4CDD7DC0C8}" type="parTrans" cxnId="{57DBB7C0-9793-4BF1-AC2F-0980C92512AE}">
      <dgm:prSet/>
      <dgm:spPr/>
      <dgm:t>
        <a:bodyPr/>
        <a:lstStyle/>
        <a:p>
          <a:endParaRPr lang="es-ES"/>
        </a:p>
      </dgm:t>
    </dgm:pt>
    <dgm:pt modelId="{32492FE7-1AF9-477E-9145-55EDD394045D}" type="pres">
      <dgm:prSet presAssocID="{1A8F941F-DF5C-4C69-818D-E7DD401CFF9A}" presName="diagram" presStyleCnt="0">
        <dgm:presLayoutVars>
          <dgm:dir/>
          <dgm:animLvl val="lvl"/>
          <dgm:resizeHandles val="exact"/>
        </dgm:presLayoutVars>
      </dgm:prSet>
      <dgm:spPr/>
    </dgm:pt>
    <dgm:pt modelId="{86384E1D-33C2-489E-BD2E-8480ED67E1E4}" type="pres">
      <dgm:prSet presAssocID="{A7EAE1B5-EEB9-4036-9218-147CF45CB68F}" presName="compNode" presStyleCnt="0"/>
      <dgm:spPr/>
    </dgm:pt>
    <dgm:pt modelId="{CE974036-CB00-45F2-9493-88BEAC669E82}" type="pres">
      <dgm:prSet presAssocID="{A7EAE1B5-EEB9-4036-9218-147CF45CB68F}" presName="childRect" presStyleLbl="bgAcc1" presStyleIdx="0" presStyleCnt="3" custScaleX="116340" custScaleY="223190" custLinFactNeighborY="-26771">
        <dgm:presLayoutVars>
          <dgm:bulletEnabled val="1"/>
        </dgm:presLayoutVars>
      </dgm:prSet>
      <dgm:spPr/>
    </dgm:pt>
    <dgm:pt modelId="{CD0D73AC-2006-4F05-9026-E985AB00D833}" type="pres">
      <dgm:prSet presAssocID="{A7EAE1B5-EEB9-4036-9218-147CF45CB68F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C50D881-8E3A-48E3-AA74-BA5800C62279}" type="pres">
      <dgm:prSet presAssocID="{A7EAE1B5-EEB9-4036-9218-147CF45CB68F}" presName="parentRect" presStyleLbl="alignNode1" presStyleIdx="0" presStyleCnt="3" custScaleX="106704" custScaleY="95056" custLinFactY="687" custLinFactNeighborX="-5197" custLinFactNeighborY="100000"/>
      <dgm:spPr/>
    </dgm:pt>
    <dgm:pt modelId="{331B65ED-2C67-49AA-81D7-D34353D36C86}" type="pres">
      <dgm:prSet presAssocID="{A7EAE1B5-EEB9-4036-9218-147CF45CB68F}" presName="adorn" presStyleLbl="fgAccFollowNode1" presStyleIdx="0" presStyleCnt="3" custLinFactY="29249" custLinFactNeighborX="13271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B18B7EF-7FF8-4467-85F3-2DB5BDB4825B}" type="pres">
      <dgm:prSet presAssocID="{BA84E5B0-C8E0-4749-8609-326B68E32F11}" presName="sibTrans" presStyleLbl="sibTrans2D1" presStyleIdx="0" presStyleCnt="0"/>
      <dgm:spPr/>
    </dgm:pt>
    <dgm:pt modelId="{AF541261-26ED-4A49-8A7E-54FA8F81D0B7}" type="pres">
      <dgm:prSet presAssocID="{B0FBDB6E-5EE6-49F9-8815-DAA8CF88AC9B}" presName="compNode" presStyleCnt="0"/>
      <dgm:spPr/>
    </dgm:pt>
    <dgm:pt modelId="{D9AE9ED8-8570-4629-94C0-172CB090F9F3}" type="pres">
      <dgm:prSet presAssocID="{B0FBDB6E-5EE6-49F9-8815-DAA8CF88AC9B}" presName="childRect" presStyleLbl="bgAcc1" presStyleIdx="1" presStyleCnt="3" custScaleX="112596" custScaleY="213848" custLinFactNeighborY="-26771">
        <dgm:presLayoutVars>
          <dgm:bulletEnabled val="1"/>
        </dgm:presLayoutVars>
      </dgm:prSet>
      <dgm:spPr/>
    </dgm:pt>
    <dgm:pt modelId="{16142EC0-EA62-42D8-8001-7356ADC57E41}" type="pres">
      <dgm:prSet presAssocID="{B0FBDB6E-5EE6-49F9-8815-DAA8CF88AC9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101BA5C-9B0C-4BCA-84E9-5A970EF6E730}" type="pres">
      <dgm:prSet presAssocID="{B0FBDB6E-5EE6-49F9-8815-DAA8CF88AC9B}" presName="parentRect" presStyleLbl="alignNode1" presStyleIdx="1" presStyleCnt="3" custScaleX="112066" custLinFactY="66178" custLinFactNeighborX="3042" custLinFactNeighborY="100000"/>
      <dgm:spPr/>
    </dgm:pt>
    <dgm:pt modelId="{B1085B52-88BC-4AA7-9DE0-A0378FC8CECD}" type="pres">
      <dgm:prSet presAssocID="{B0FBDB6E-5EE6-49F9-8815-DAA8CF88AC9B}" presName="adorn" presStyleLbl="fgAccFollowNode1" presStyleIdx="1" presStyleCnt="3" custLinFactY="29249" custLinFactNeighborX="14039" custLinFactNeighborY="10000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84E1765-E02E-43F4-BF13-10BBDDB37204}" type="pres">
      <dgm:prSet presAssocID="{010DFA7D-639D-4077-ABED-5FBFA930DC75}" presName="sibTrans" presStyleLbl="sibTrans2D1" presStyleIdx="0" presStyleCnt="0"/>
      <dgm:spPr/>
    </dgm:pt>
    <dgm:pt modelId="{FD7416E3-DFDF-4AE3-8730-2ABE216EAC32}" type="pres">
      <dgm:prSet presAssocID="{07ACFAEB-7DC7-4EEF-A6BA-C50D16EC26C0}" presName="compNode" presStyleCnt="0"/>
      <dgm:spPr/>
    </dgm:pt>
    <dgm:pt modelId="{0F2C6C1A-692B-4EC7-A9FB-5FB0047B9836}" type="pres">
      <dgm:prSet presAssocID="{07ACFAEB-7DC7-4EEF-A6BA-C50D16EC26C0}" presName="childRect" presStyleLbl="bgAcc1" presStyleIdx="2" presStyleCnt="3" custScaleY="216169" custLinFactNeighborX="5478" custLinFactNeighborY="-26768">
        <dgm:presLayoutVars>
          <dgm:bulletEnabled val="1"/>
        </dgm:presLayoutVars>
      </dgm:prSet>
      <dgm:spPr/>
    </dgm:pt>
    <dgm:pt modelId="{EE5BC0F6-4DFF-4D6F-AC2A-8CF545696FEA}" type="pres">
      <dgm:prSet presAssocID="{07ACFAEB-7DC7-4EEF-A6BA-C50D16EC26C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E4133DF-8084-4293-B231-DAB3705C39E5}" type="pres">
      <dgm:prSet presAssocID="{07ACFAEB-7DC7-4EEF-A6BA-C50D16EC26C0}" presName="parentRect" presStyleLbl="alignNode1" presStyleIdx="2" presStyleCnt="3" custScaleX="107918" custLinFactY="3159" custLinFactNeighborX="11363" custLinFactNeighborY="100000"/>
      <dgm:spPr/>
    </dgm:pt>
    <dgm:pt modelId="{CC51870E-291E-475D-B0EC-BF6294AF9B61}" type="pres">
      <dgm:prSet presAssocID="{07ACFAEB-7DC7-4EEF-A6BA-C50D16EC26C0}" presName="adorn" presStyleLbl="fgAccFollowNode1" presStyleIdx="2" presStyleCnt="3" custLinFactY="46420" custLinFactNeighborX="6222" custLinFactNeighborY="10000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AF785F0D-CFF3-4E8D-9366-66C8480F4A16}" type="presOf" srcId="{BA84E5B0-C8E0-4749-8609-326B68E32F11}" destId="{9B18B7EF-7FF8-4467-85F3-2DB5BDB4825B}" srcOrd="0" destOrd="0" presId="urn:microsoft.com/office/officeart/2005/8/layout/bList2#1"/>
    <dgm:cxn modelId="{221E5015-89C2-4FCF-9939-DAA3C6A4DDC5}" type="presOf" srcId="{5ED05B6A-AE5F-41BB-874F-3E7CECF6011E}" destId="{CE974036-CB00-45F2-9493-88BEAC669E82}" srcOrd="0" destOrd="2" presId="urn:microsoft.com/office/officeart/2005/8/layout/bList2#1"/>
    <dgm:cxn modelId="{DA2AB326-13DE-49F7-ADC9-38ADC5BECFAB}" srcId="{A7EAE1B5-EEB9-4036-9218-147CF45CB68F}" destId="{1F5DD5D1-1261-4319-B5C0-9E1C63ADF7ED}" srcOrd="0" destOrd="0" parTransId="{101915A4-3C1B-4C75-8200-45F53708AAD5}" sibTransId="{34DFC7C5-53EA-400F-8594-0C87ADF90385}"/>
    <dgm:cxn modelId="{A43B082E-28CC-45DB-A3A7-07D1C0018DE5}" type="presOf" srcId="{B0FBDB6E-5EE6-49F9-8815-DAA8CF88AC9B}" destId="{16142EC0-EA62-42D8-8001-7356ADC57E41}" srcOrd="0" destOrd="0" presId="urn:microsoft.com/office/officeart/2005/8/layout/bList2#1"/>
    <dgm:cxn modelId="{9296023C-281A-4EAC-842B-221CE94C52C3}" type="presOf" srcId="{07ACFAEB-7DC7-4EEF-A6BA-C50D16EC26C0}" destId="{4E4133DF-8084-4293-B231-DAB3705C39E5}" srcOrd="1" destOrd="0" presId="urn:microsoft.com/office/officeart/2005/8/layout/bList2#1"/>
    <dgm:cxn modelId="{FB219441-882C-4DA2-801C-F11935914D15}" srcId="{07ACFAEB-7DC7-4EEF-A6BA-C50D16EC26C0}" destId="{644A096D-4C92-444F-A6DF-2F9CE59D3399}" srcOrd="0" destOrd="0" parTransId="{4616B3C2-BEE8-4620-9D00-1667056FD1C3}" sibTransId="{7FED0B6A-A37E-4045-904E-A13868572D8D}"/>
    <dgm:cxn modelId="{0B9DA86F-539D-4C1B-B195-A289D5729AD5}" type="presOf" srcId="{07ACFAEB-7DC7-4EEF-A6BA-C50D16EC26C0}" destId="{EE5BC0F6-4DFF-4D6F-AC2A-8CF545696FEA}" srcOrd="0" destOrd="0" presId="urn:microsoft.com/office/officeart/2005/8/layout/bList2#1"/>
    <dgm:cxn modelId="{49098C50-28D4-4C51-B2E9-06850421C132}" srcId="{1A8F941F-DF5C-4C69-818D-E7DD401CFF9A}" destId="{B0FBDB6E-5EE6-49F9-8815-DAA8CF88AC9B}" srcOrd="1" destOrd="0" parTransId="{E75270B0-C45D-4945-8AE8-4B9E2E0308EB}" sibTransId="{010DFA7D-639D-4077-ABED-5FBFA930DC75}"/>
    <dgm:cxn modelId="{BECDC752-50AD-4391-B3B3-7EE558D19354}" type="presOf" srcId="{DFB43CD9-E1AE-4EB6-A413-CDB0FFDE2DEC}" destId="{CE974036-CB00-45F2-9493-88BEAC669E82}" srcOrd="0" destOrd="1" presId="urn:microsoft.com/office/officeart/2005/8/layout/bList2#1"/>
    <dgm:cxn modelId="{CF032E7F-4E09-41F0-BCBC-E2FC4E9125D4}" type="presOf" srcId="{1A8F941F-DF5C-4C69-818D-E7DD401CFF9A}" destId="{32492FE7-1AF9-477E-9145-55EDD394045D}" srcOrd="0" destOrd="0" presId="urn:microsoft.com/office/officeart/2005/8/layout/bList2#1"/>
    <dgm:cxn modelId="{D3B39783-4D8A-4DAB-8E2E-902204B758FC}" srcId="{1A8F941F-DF5C-4C69-818D-E7DD401CFF9A}" destId="{A7EAE1B5-EEB9-4036-9218-147CF45CB68F}" srcOrd="0" destOrd="0" parTransId="{E69B6D7E-ED3E-41DD-A58C-2E23FEF029FD}" sibTransId="{BA84E5B0-C8E0-4749-8609-326B68E32F11}"/>
    <dgm:cxn modelId="{8B21FF87-678B-435F-A1B1-4AACE0DC25BD}" srcId="{B0FBDB6E-5EE6-49F9-8815-DAA8CF88AC9B}" destId="{08161835-5ADB-4B43-A599-13BC16532D00}" srcOrd="0" destOrd="0" parTransId="{592083F9-6440-4C2A-9B6B-8CC7D0406E49}" sibTransId="{CA72553C-A424-48FA-B8EB-F35DD56579C8}"/>
    <dgm:cxn modelId="{A6E15C8B-58A1-42C6-8472-C75D2A7A522B}" srcId="{1A8F941F-DF5C-4C69-818D-E7DD401CFF9A}" destId="{07ACFAEB-7DC7-4EEF-A6BA-C50D16EC26C0}" srcOrd="2" destOrd="0" parTransId="{AF288779-527B-4485-923E-AD11D6CF6938}" sibTransId="{B063C371-0FA8-4E39-83F5-34295B0039FB}"/>
    <dgm:cxn modelId="{D53E0698-CAF8-4F9E-B4D7-CC16168A0202}" type="presOf" srcId="{A7EAE1B5-EEB9-4036-9218-147CF45CB68F}" destId="{DC50D881-8E3A-48E3-AA74-BA5800C62279}" srcOrd="1" destOrd="0" presId="urn:microsoft.com/office/officeart/2005/8/layout/bList2#1"/>
    <dgm:cxn modelId="{6A6CAD9B-D3EF-4D82-92E4-06ADFC396DD3}" type="presOf" srcId="{644A096D-4C92-444F-A6DF-2F9CE59D3399}" destId="{0F2C6C1A-692B-4EC7-A9FB-5FB0047B9836}" srcOrd="0" destOrd="0" presId="urn:microsoft.com/office/officeart/2005/8/layout/bList2#1"/>
    <dgm:cxn modelId="{6B9CC0A0-A504-48A2-8F22-FAE1C45DAD58}" type="presOf" srcId="{A7EAE1B5-EEB9-4036-9218-147CF45CB68F}" destId="{CD0D73AC-2006-4F05-9026-E985AB00D833}" srcOrd="0" destOrd="0" presId="urn:microsoft.com/office/officeart/2005/8/layout/bList2#1"/>
    <dgm:cxn modelId="{54202BA8-8A04-42E1-8A74-5AFF72240B71}" type="presOf" srcId="{B0FBDB6E-5EE6-49F9-8815-DAA8CF88AC9B}" destId="{9101BA5C-9B0C-4BCA-84E9-5A970EF6E730}" srcOrd="1" destOrd="0" presId="urn:microsoft.com/office/officeart/2005/8/layout/bList2#1"/>
    <dgm:cxn modelId="{57DBB7C0-9793-4BF1-AC2F-0980C92512AE}" srcId="{A7EAE1B5-EEB9-4036-9218-147CF45CB68F}" destId="{5ED05B6A-AE5F-41BB-874F-3E7CECF6011E}" srcOrd="2" destOrd="0" parTransId="{3A47EE50-EA21-45A3-8DE5-0C4CDD7DC0C8}" sibTransId="{FC3E4769-3B47-41D0-86D9-F96DDA03AB1D}"/>
    <dgm:cxn modelId="{0F3286CB-D28F-46CE-8EC5-1AD592924BD6}" type="presOf" srcId="{1F5DD5D1-1261-4319-B5C0-9E1C63ADF7ED}" destId="{CE974036-CB00-45F2-9493-88BEAC669E82}" srcOrd="0" destOrd="0" presId="urn:microsoft.com/office/officeart/2005/8/layout/bList2#1"/>
    <dgm:cxn modelId="{BF17A3E6-7BA8-4C7E-91D4-B9CC8EF881F5}" type="presOf" srcId="{08161835-5ADB-4B43-A599-13BC16532D00}" destId="{D9AE9ED8-8570-4629-94C0-172CB090F9F3}" srcOrd="0" destOrd="0" presId="urn:microsoft.com/office/officeart/2005/8/layout/bList2#1"/>
    <dgm:cxn modelId="{9BA4A9EB-1316-40D1-AB5E-D7B47C95DAD5}" srcId="{A7EAE1B5-EEB9-4036-9218-147CF45CB68F}" destId="{DFB43CD9-E1AE-4EB6-A413-CDB0FFDE2DEC}" srcOrd="1" destOrd="0" parTransId="{8AC594EE-9F8B-49EC-94B5-DD082C35628E}" sibTransId="{E203213E-9470-462C-9C03-C601EB100783}"/>
    <dgm:cxn modelId="{B0137AF6-29DB-4422-BF81-C8696903212C}" type="presOf" srcId="{010DFA7D-639D-4077-ABED-5FBFA930DC75}" destId="{984E1765-E02E-43F4-BF13-10BBDDB37204}" srcOrd="0" destOrd="0" presId="urn:microsoft.com/office/officeart/2005/8/layout/bList2#1"/>
    <dgm:cxn modelId="{212FBA6A-E5E5-4ADF-87A3-2E776FF8C75B}" type="presParOf" srcId="{32492FE7-1AF9-477E-9145-55EDD394045D}" destId="{86384E1D-33C2-489E-BD2E-8480ED67E1E4}" srcOrd="0" destOrd="0" presId="urn:microsoft.com/office/officeart/2005/8/layout/bList2#1"/>
    <dgm:cxn modelId="{807A6DFD-1228-4807-8A0F-9D27C8AA8313}" type="presParOf" srcId="{86384E1D-33C2-489E-BD2E-8480ED67E1E4}" destId="{CE974036-CB00-45F2-9493-88BEAC669E82}" srcOrd="0" destOrd="0" presId="urn:microsoft.com/office/officeart/2005/8/layout/bList2#1"/>
    <dgm:cxn modelId="{7443A877-0661-4F30-9038-A62FACEB8349}" type="presParOf" srcId="{86384E1D-33C2-489E-BD2E-8480ED67E1E4}" destId="{CD0D73AC-2006-4F05-9026-E985AB00D833}" srcOrd="1" destOrd="0" presId="urn:microsoft.com/office/officeart/2005/8/layout/bList2#1"/>
    <dgm:cxn modelId="{5106EB98-7FB8-414A-9740-A605E181AA70}" type="presParOf" srcId="{86384E1D-33C2-489E-BD2E-8480ED67E1E4}" destId="{DC50D881-8E3A-48E3-AA74-BA5800C62279}" srcOrd="2" destOrd="0" presId="urn:microsoft.com/office/officeart/2005/8/layout/bList2#1"/>
    <dgm:cxn modelId="{818C5072-7857-4750-9ECF-090F12FFE58E}" type="presParOf" srcId="{86384E1D-33C2-489E-BD2E-8480ED67E1E4}" destId="{331B65ED-2C67-49AA-81D7-D34353D36C86}" srcOrd="3" destOrd="0" presId="urn:microsoft.com/office/officeart/2005/8/layout/bList2#1"/>
    <dgm:cxn modelId="{5B9AFC75-DFAE-4181-B33C-B56DB8B4E260}" type="presParOf" srcId="{32492FE7-1AF9-477E-9145-55EDD394045D}" destId="{9B18B7EF-7FF8-4467-85F3-2DB5BDB4825B}" srcOrd="1" destOrd="0" presId="urn:microsoft.com/office/officeart/2005/8/layout/bList2#1"/>
    <dgm:cxn modelId="{E0727DA4-1C9E-46C6-A545-E2392CF5FA5B}" type="presParOf" srcId="{32492FE7-1AF9-477E-9145-55EDD394045D}" destId="{AF541261-26ED-4A49-8A7E-54FA8F81D0B7}" srcOrd="2" destOrd="0" presId="urn:microsoft.com/office/officeart/2005/8/layout/bList2#1"/>
    <dgm:cxn modelId="{92A52F54-557A-4C2D-B1EE-3CC916C233FD}" type="presParOf" srcId="{AF541261-26ED-4A49-8A7E-54FA8F81D0B7}" destId="{D9AE9ED8-8570-4629-94C0-172CB090F9F3}" srcOrd="0" destOrd="0" presId="urn:microsoft.com/office/officeart/2005/8/layout/bList2#1"/>
    <dgm:cxn modelId="{2525CC43-677E-4703-A7A9-D018FCDA20B1}" type="presParOf" srcId="{AF541261-26ED-4A49-8A7E-54FA8F81D0B7}" destId="{16142EC0-EA62-42D8-8001-7356ADC57E41}" srcOrd="1" destOrd="0" presId="urn:microsoft.com/office/officeart/2005/8/layout/bList2#1"/>
    <dgm:cxn modelId="{37EDEDFE-24F4-40AA-9777-551D140FEEA6}" type="presParOf" srcId="{AF541261-26ED-4A49-8A7E-54FA8F81D0B7}" destId="{9101BA5C-9B0C-4BCA-84E9-5A970EF6E730}" srcOrd="2" destOrd="0" presId="urn:microsoft.com/office/officeart/2005/8/layout/bList2#1"/>
    <dgm:cxn modelId="{26FB3B3A-42E7-4344-8BAC-7D603DC9BAA1}" type="presParOf" srcId="{AF541261-26ED-4A49-8A7E-54FA8F81D0B7}" destId="{B1085B52-88BC-4AA7-9DE0-A0378FC8CECD}" srcOrd="3" destOrd="0" presId="urn:microsoft.com/office/officeart/2005/8/layout/bList2#1"/>
    <dgm:cxn modelId="{6E86FFD9-BE9E-42D0-8677-8A257ABFD04C}" type="presParOf" srcId="{32492FE7-1AF9-477E-9145-55EDD394045D}" destId="{984E1765-E02E-43F4-BF13-10BBDDB37204}" srcOrd="3" destOrd="0" presId="urn:microsoft.com/office/officeart/2005/8/layout/bList2#1"/>
    <dgm:cxn modelId="{FF4B5C6C-B479-414E-B522-74E54770AC1C}" type="presParOf" srcId="{32492FE7-1AF9-477E-9145-55EDD394045D}" destId="{FD7416E3-DFDF-4AE3-8730-2ABE216EAC32}" srcOrd="4" destOrd="0" presId="urn:microsoft.com/office/officeart/2005/8/layout/bList2#1"/>
    <dgm:cxn modelId="{1FA352D3-2D9A-4DDC-8B36-FD5DAFC9781D}" type="presParOf" srcId="{FD7416E3-DFDF-4AE3-8730-2ABE216EAC32}" destId="{0F2C6C1A-692B-4EC7-A9FB-5FB0047B9836}" srcOrd="0" destOrd="0" presId="urn:microsoft.com/office/officeart/2005/8/layout/bList2#1"/>
    <dgm:cxn modelId="{AFB8B12A-1992-45AD-BFC0-D717969E8DE5}" type="presParOf" srcId="{FD7416E3-DFDF-4AE3-8730-2ABE216EAC32}" destId="{EE5BC0F6-4DFF-4D6F-AC2A-8CF545696FEA}" srcOrd="1" destOrd="0" presId="urn:microsoft.com/office/officeart/2005/8/layout/bList2#1"/>
    <dgm:cxn modelId="{60A6EE4B-A762-4646-95C4-A28BD421BF58}" type="presParOf" srcId="{FD7416E3-DFDF-4AE3-8730-2ABE216EAC32}" destId="{4E4133DF-8084-4293-B231-DAB3705C39E5}" srcOrd="2" destOrd="0" presId="urn:microsoft.com/office/officeart/2005/8/layout/bList2#1"/>
    <dgm:cxn modelId="{E51AAC31-701D-4DB8-8937-F6DC59E081C4}" type="presParOf" srcId="{FD7416E3-DFDF-4AE3-8730-2ABE216EAC32}" destId="{CC51870E-291E-475D-B0EC-BF6294AF9B61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335774" y="1402233"/>
          <a:ext cx="5945154" cy="349431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6032" rIns="256032" bIns="25603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proceso presupuestario abierto y participativo</a:t>
          </a:r>
          <a:endParaRPr lang="es-ES" sz="3600" kern="1200" dirty="0">
            <a:latin typeface="Tahoma" pitchFamily="34" charset="0"/>
            <a:cs typeface="Tahoma" pitchFamily="34" charset="0"/>
          </a:endParaRPr>
        </a:p>
      </dsp:txBody>
      <dsp:txXfrm>
        <a:off x="3286998" y="1402233"/>
        <a:ext cx="4993929" cy="3494310"/>
      </dsp:txXfrm>
    </dsp:sp>
    <dsp:sp modelId="{F50E59DA-25DE-41AD-915B-BA69CEA4429F}">
      <dsp:nvSpPr>
        <dsp:cNvPr id="0" name=""/>
        <dsp:cNvSpPr/>
      </dsp:nvSpPr>
      <dsp:spPr>
        <a:xfrm>
          <a:off x="72020" y="2604"/>
          <a:ext cx="2643207" cy="2705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500" kern="1200" dirty="0"/>
            <a:t>No. 16</a:t>
          </a:r>
          <a:endParaRPr lang="es-ES" sz="6500" kern="1200" dirty="0"/>
        </a:p>
      </dsp:txBody>
      <dsp:txXfrm>
        <a:off x="459109" y="398776"/>
        <a:ext cx="1869029" cy="1912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1836229" y="1008116"/>
          <a:ext cx="6605230" cy="42087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0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en el cumplimiento del Código y Manual de Transparencia Fiscal del Fondo Monetario Internacional (FMI)</a:t>
          </a:r>
          <a:endParaRPr lang="es-ES" sz="3200" kern="1200" dirty="0">
            <a:latin typeface="Tahoma" pitchFamily="34" charset="0"/>
            <a:cs typeface="Tahoma" pitchFamily="34" charset="0"/>
          </a:endParaRPr>
        </a:p>
      </dsp:txBody>
      <dsp:txXfrm>
        <a:off x="2893066" y="1008116"/>
        <a:ext cx="5548393" cy="4208780"/>
      </dsp:txXfrm>
    </dsp:sp>
    <dsp:sp modelId="{F50E59DA-25DE-41AD-915B-BA69CEA4429F}">
      <dsp:nvSpPr>
        <dsp:cNvPr id="0" name=""/>
        <dsp:cNvSpPr/>
      </dsp:nvSpPr>
      <dsp:spPr>
        <a:xfrm>
          <a:off x="35973" y="144029"/>
          <a:ext cx="2755821" cy="25755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500" kern="1200" dirty="0"/>
            <a:t>No. 17</a:t>
          </a:r>
          <a:endParaRPr lang="es-ES" sz="6500" kern="1200" dirty="0"/>
        </a:p>
      </dsp:txBody>
      <dsp:txXfrm>
        <a:off x="439554" y="521207"/>
        <a:ext cx="1948659" cy="18211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304281" y="1424153"/>
          <a:ext cx="5116330" cy="34125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48920" rIns="248920" bIns="24892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b="1" kern="1200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mejorar la disponibilidad y calidad de información presupuestaria</a:t>
          </a:r>
          <a:endParaRPr lang="es-ES" sz="3500" kern="1200" dirty="0">
            <a:latin typeface="Tahoma" pitchFamily="34" charset="0"/>
            <a:cs typeface="Tahoma" pitchFamily="34" charset="0"/>
          </a:endParaRPr>
        </a:p>
      </dsp:txBody>
      <dsp:txXfrm>
        <a:off x="3122894" y="1424153"/>
        <a:ext cx="4297717" cy="3412592"/>
      </dsp:txXfrm>
    </dsp:sp>
    <dsp:sp modelId="{F50E59DA-25DE-41AD-915B-BA69CEA4429F}">
      <dsp:nvSpPr>
        <dsp:cNvPr id="0" name=""/>
        <dsp:cNvSpPr/>
      </dsp:nvSpPr>
      <dsp:spPr>
        <a:xfrm>
          <a:off x="1916" y="59798"/>
          <a:ext cx="2672804" cy="2546806"/>
        </a:xfrm>
        <a:prstGeom prst="ellipse">
          <a:avLst/>
        </a:prstGeom>
        <a:solidFill>
          <a:srgbClr val="CC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400" kern="1200" dirty="0"/>
            <a:t>No. 18</a:t>
          </a:r>
          <a:endParaRPr lang="es-ES" sz="6400" kern="1200" dirty="0"/>
        </a:p>
      </dsp:txBody>
      <dsp:txXfrm>
        <a:off x="393339" y="432769"/>
        <a:ext cx="1889958" cy="18008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97332-75C4-4ABE-8635-853DF29CB6FD}">
      <dsp:nvSpPr>
        <dsp:cNvPr id="0" name=""/>
        <dsp:cNvSpPr/>
      </dsp:nvSpPr>
      <dsp:spPr>
        <a:xfrm>
          <a:off x="2448255" y="1424153"/>
          <a:ext cx="5116330" cy="34125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1592" rIns="291592" bIns="291592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100" b="1" kern="1200" dirty="0">
              <a:solidFill>
                <a:schemeClr val="tx1"/>
              </a:solidFill>
              <a:latin typeface="Tahoma" pitchFamily="34" charset="0"/>
              <a:ea typeface="+mj-ea"/>
              <a:cs typeface="Tahoma" pitchFamily="34" charset="0"/>
            </a:rPr>
            <a:t>Acciones para avanzar hacia un régimen de contrataciones abiertas</a:t>
          </a:r>
          <a:endParaRPr lang="es-ES" sz="4100" kern="1200" dirty="0">
            <a:latin typeface="Tahoma" pitchFamily="34" charset="0"/>
            <a:cs typeface="Tahoma" pitchFamily="34" charset="0"/>
          </a:endParaRPr>
        </a:p>
      </dsp:txBody>
      <dsp:txXfrm>
        <a:off x="3266868" y="1424153"/>
        <a:ext cx="4297717" cy="3412592"/>
      </dsp:txXfrm>
    </dsp:sp>
    <dsp:sp modelId="{F50E59DA-25DE-41AD-915B-BA69CEA4429F}">
      <dsp:nvSpPr>
        <dsp:cNvPr id="0" name=""/>
        <dsp:cNvSpPr/>
      </dsp:nvSpPr>
      <dsp:spPr>
        <a:xfrm>
          <a:off x="1916" y="59798"/>
          <a:ext cx="2777962" cy="2546772"/>
        </a:xfrm>
        <a:prstGeom prst="ellipse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6400" kern="1200" dirty="0"/>
            <a:t>No. 19</a:t>
          </a:r>
          <a:endParaRPr lang="es-ES" sz="6400" kern="1200" dirty="0"/>
        </a:p>
      </dsp:txBody>
      <dsp:txXfrm>
        <a:off x="408739" y="432764"/>
        <a:ext cx="1964316" cy="1800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CE884-5843-4A33-909F-09756CBBB1F9}">
      <dsp:nvSpPr>
        <dsp:cNvPr id="0" name=""/>
        <dsp:cNvSpPr/>
      </dsp:nvSpPr>
      <dsp:spPr>
        <a:xfrm>
          <a:off x="1933" y="0"/>
          <a:ext cx="2026258" cy="506916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u="sng" kern="1200" dirty="0">
              <a:solidFill>
                <a:srgbClr val="C00000"/>
              </a:solidFill>
            </a:rPr>
            <a:t>100%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>
              <a:solidFill>
                <a:schemeClr val="tx1"/>
              </a:solidFill>
            </a:rPr>
            <a:t>16.Acciones para avanzar hacia un proceso presupuestario abierto y participativo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1933" y="2027664"/>
        <a:ext cx="2026258" cy="2027664"/>
      </dsp:txXfrm>
    </dsp:sp>
    <dsp:sp modelId="{CA14E15E-1205-48A3-9931-012E0906E989}">
      <dsp:nvSpPr>
        <dsp:cNvPr id="0" name=""/>
        <dsp:cNvSpPr/>
      </dsp:nvSpPr>
      <dsp:spPr>
        <a:xfrm>
          <a:off x="171047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0B6A8-1D34-4ADC-BDE4-936D9AD84E52}">
      <dsp:nvSpPr>
        <dsp:cNvPr id="0" name=""/>
        <dsp:cNvSpPr/>
      </dsp:nvSpPr>
      <dsp:spPr>
        <a:xfrm>
          <a:off x="2088979" y="0"/>
          <a:ext cx="2026258" cy="50691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u="sng" kern="1200" dirty="0">
              <a:solidFill>
                <a:srgbClr val="C00000"/>
              </a:solidFill>
            </a:rPr>
            <a:t>95%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>
              <a:solidFill>
                <a:schemeClr val="tx1"/>
              </a:solidFill>
            </a:rPr>
            <a:t>17. Acciones para avanzar en el cumplimiento del Código y Manual de Transparencia Fiscal del FMI</a:t>
          </a:r>
          <a:endParaRPr lang="es-ES" sz="1700" b="1" kern="1200" dirty="0">
            <a:solidFill>
              <a:schemeClr val="tx1"/>
            </a:solidFill>
          </a:endParaRPr>
        </a:p>
      </dsp:txBody>
      <dsp:txXfrm>
        <a:off x="2088979" y="2027664"/>
        <a:ext cx="2026258" cy="2027664"/>
      </dsp:txXfrm>
    </dsp:sp>
    <dsp:sp modelId="{810A0C70-2749-4F14-864A-AD0A03681869}">
      <dsp:nvSpPr>
        <dsp:cNvPr id="0" name=""/>
        <dsp:cNvSpPr/>
      </dsp:nvSpPr>
      <dsp:spPr>
        <a:xfrm>
          <a:off x="2258093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04CC6-18EE-414E-945C-45D6D80B64F6}">
      <dsp:nvSpPr>
        <dsp:cNvPr id="0" name=""/>
        <dsp:cNvSpPr/>
      </dsp:nvSpPr>
      <dsp:spPr>
        <a:xfrm>
          <a:off x="4176025" y="0"/>
          <a:ext cx="2026258" cy="5069160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u="sng" kern="1200" dirty="0">
              <a:solidFill>
                <a:srgbClr val="C00000"/>
              </a:solidFill>
            </a:rPr>
            <a:t>100%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700" b="1" kern="1200" dirty="0">
              <a:solidFill>
                <a:schemeClr val="tx1"/>
              </a:solidFill>
            </a:rPr>
            <a:t>18. Acciones  para mejorar la disponibilidad y calidad de la información presupuestaria</a:t>
          </a:r>
        </a:p>
      </dsp:txBody>
      <dsp:txXfrm>
        <a:off x="4176025" y="2027664"/>
        <a:ext cx="2026258" cy="2027664"/>
      </dsp:txXfrm>
    </dsp:sp>
    <dsp:sp modelId="{A59D6337-EF2D-4EE6-A054-5087004DE952}">
      <dsp:nvSpPr>
        <dsp:cNvPr id="0" name=""/>
        <dsp:cNvSpPr/>
      </dsp:nvSpPr>
      <dsp:spPr>
        <a:xfrm>
          <a:off x="4345140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64B47-D3B3-4FDE-8F16-3F13EEBE3C18}">
      <dsp:nvSpPr>
        <dsp:cNvPr id="0" name=""/>
        <dsp:cNvSpPr/>
      </dsp:nvSpPr>
      <dsp:spPr>
        <a:xfrm>
          <a:off x="6263072" y="0"/>
          <a:ext cx="2026258" cy="506916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400" b="1" u="sng" kern="1200" dirty="0">
              <a:solidFill>
                <a:srgbClr val="C00000"/>
              </a:solidFill>
            </a:rPr>
            <a:t>80%</a:t>
          </a:r>
          <a:endParaRPr lang="es-ES_tradnl" sz="2400" b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800" b="1" kern="1200" dirty="0">
              <a:solidFill>
                <a:schemeClr val="tx1"/>
              </a:solidFill>
            </a:rPr>
            <a:t>19. Acciones  para avanzar hacia un régimen de contrataciones abiertas</a:t>
          </a:r>
        </a:p>
      </dsp:txBody>
      <dsp:txXfrm>
        <a:off x="6263072" y="2027664"/>
        <a:ext cx="2026258" cy="2027664"/>
      </dsp:txXfrm>
    </dsp:sp>
    <dsp:sp modelId="{F372A8C9-D4AF-4A0D-806E-A4F00EFF44D2}">
      <dsp:nvSpPr>
        <dsp:cNvPr id="0" name=""/>
        <dsp:cNvSpPr/>
      </dsp:nvSpPr>
      <dsp:spPr>
        <a:xfrm>
          <a:off x="6432186" y="304149"/>
          <a:ext cx="1688030" cy="168803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D87B2-C2F4-4A08-905E-D229F8C1CDC8}">
      <dsp:nvSpPr>
        <dsp:cNvPr id="0" name=""/>
        <dsp:cNvSpPr/>
      </dsp:nvSpPr>
      <dsp:spPr>
        <a:xfrm>
          <a:off x="331650" y="4055328"/>
          <a:ext cx="7627962" cy="76037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74036-CB00-45F2-9493-88BEAC669E82}">
      <dsp:nvSpPr>
        <dsp:cNvPr id="0" name=""/>
        <dsp:cNvSpPr/>
      </dsp:nvSpPr>
      <dsp:spPr>
        <a:xfrm>
          <a:off x="4745" y="63192"/>
          <a:ext cx="2645934" cy="37891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400" kern="1200" dirty="0"/>
            <a:t>Consolidación del Sector Público no Financiero y a nivel sectorial</a:t>
          </a: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400" kern="1200" dirty="0"/>
            <a:t>(</a:t>
          </a:r>
          <a:r>
            <a:rPr lang="es-GT" sz="2000" kern="1200" dirty="0"/>
            <a:t>consolidación de transferencias y otras operaciones interinstitucionales que se trasladan por mandato legal).</a:t>
          </a:r>
          <a:endParaRPr lang="es-ES" sz="2000" kern="1200" dirty="0"/>
        </a:p>
      </dsp:txBody>
      <dsp:txXfrm>
        <a:off x="66742" y="125189"/>
        <a:ext cx="2521940" cy="3727157"/>
      </dsp:txXfrm>
    </dsp:sp>
    <dsp:sp modelId="{DC50D881-8E3A-48E3-AA74-BA5800C62279}">
      <dsp:nvSpPr>
        <dsp:cNvPr id="0" name=""/>
        <dsp:cNvSpPr/>
      </dsp:nvSpPr>
      <dsp:spPr>
        <a:xfrm>
          <a:off x="0" y="4014214"/>
          <a:ext cx="2426781" cy="6939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b="0" kern="1200" dirty="0">
              <a:solidFill>
                <a:schemeClr val="tx1"/>
              </a:solidFill>
            </a:rPr>
            <a:t>Compromiso</a:t>
          </a:r>
          <a:r>
            <a:rPr lang="es-GT" sz="2800" b="0" kern="1200" dirty="0">
              <a:solidFill>
                <a:schemeClr val="tx1"/>
              </a:solidFill>
            </a:rPr>
            <a:t> No.17</a:t>
          </a:r>
          <a:endParaRPr lang="es-ES" sz="2800" b="0" kern="1200" dirty="0">
            <a:solidFill>
              <a:schemeClr val="tx1"/>
            </a:solidFill>
          </a:endParaRPr>
        </a:p>
      </dsp:txBody>
      <dsp:txXfrm>
        <a:off x="0" y="4014214"/>
        <a:ext cx="1709001" cy="693929"/>
      </dsp:txXfrm>
    </dsp:sp>
    <dsp:sp modelId="{331B65ED-2C67-49AA-81D7-D34353D36C86}">
      <dsp:nvSpPr>
        <dsp:cNvPr id="0" name=""/>
        <dsp:cNvSpPr/>
      </dsp:nvSpPr>
      <dsp:spPr>
        <a:xfrm>
          <a:off x="1962159" y="4028526"/>
          <a:ext cx="796009" cy="79600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E9ED8-8570-4629-94C0-172CB090F9F3}">
      <dsp:nvSpPr>
        <dsp:cNvPr id="0" name=""/>
        <dsp:cNvSpPr/>
      </dsp:nvSpPr>
      <dsp:spPr>
        <a:xfrm>
          <a:off x="2849736" y="142493"/>
          <a:ext cx="2560784" cy="36305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400" kern="1200" dirty="0"/>
            <a:t>Diseño, creación e implementación de la plataforma electrónica del Registro General de Adquisiciones del Estado.</a:t>
          </a:r>
          <a:endParaRPr lang="es-ES" sz="2400" kern="1200" dirty="0"/>
        </a:p>
      </dsp:txBody>
      <dsp:txXfrm>
        <a:off x="2909738" y="202495"/>
        <a:ext cx="2440780" cy="3570550"/>
      </dsp:txXfrm>
    </dsp:sp>
    <dsp:sp modelId="{9101BA5C-9B0C-4BCA-84E9-5A970EF6E730}">
      <dsp:nvSpPr>
        <dsp:cNvPr id="0" name=""/>
        <dsp:cNvSpPr/>
      </dsp:nvSpPr>
      <dsp:spPr>
        <a:xfrm>
          <a:off x="2924948" y="4094513"/>
          <a:ext cx="2548730" cy="73002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kern="1200" dirty="0">
              <a:solidFill>
                <a:schemeClr val="tx1"/>
              </a:solidFill>
            </a:rPr>
            <a:t>Compromiso No.19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2924948" y="4094513"/>
        <a:ext cx="1794880" cy="730022"/>
      </dsp:txXfrm>
    </dsp:sp>
    <dsp:sp modelId="{B1085B52-88BC-4AA7-9DE0-A0378FC8CECD}">
      <dsp:nvSpPr>
        <dsp:cNvPr id="0" name=""/>
        <dsp:cNvSpPr/>
      </dsp:nvSpPr>
      <dsp:spPr>
        <a:xfrm>
          <a:off x="4770689" y="4028526"/>
          <a:ext cx="796009" cy="79600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C6C1A-692B-4EC7-A9FB-5FB0047B9836}">
      <dsp:nvSpPr>
        <dsp:cNvPr id="0" name=""/>
        <dsp:cNvSpPr/>
      </dsp:nvSpPr>
      <dsp:spPr>
        <a:xfrm>
          <a:off x="5866779" y="122842"/>
          <a:ext cx="2274311" cy="366995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GT" sz="2400" kern="1200" dirty="0"/>
            <a:t>Capacitación a funcionarios públicos, sociedad civil, acerca del Registro General de Adquisiciones del Estado.</a:t>
          </a:r>
          <a:endParaRPr lang="es-ES" sz="2400" kern="1200" dirty="0"/>
        </a:p>
      </dsp:txBody>
      <dsp:txXfrm>
        <a:off x="5920069" y="176132"/>
        <a:ext cx="2167731" cy="3616666"/>
      </dsp:txXfrm>
    </dsp:sp>
    <dsp:sp modelId="{4E4133DF-8084-4293-B231-DAB3705C39E5}">
      <dsp:nvSpPr>
        <dsp:cNvPr id="0" name=""/>
        <dsp:cNvSpPr/>
      </dsp:nvSpPr>
      <dsp:spPr>
        <a:xfrm>
          <a:off x="5754520" y="4014214"/>
          <a:ext cx="2454391" cy="73002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0" rIns="3048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GT" sz="2400" kern="1200" dirty="0">
              <a:solidFill>
                <a:schemeClr val="tx1"/>
              </a:solidFill>
            </a:rPr>
            <a:t>Compromiso No. 19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5754520" y="4014214"/>
        <a:ext cx="1728445" cy="730022"/>
      </dsp:txXfrm>
    </dsp:sp>
    <dsp:sp modelId="{CC51870E-291E-475D-B0EC-BF6294AF9B61}">
      <dsp:nvSpPr>
        <dsp:cNvPr id="0" name=""/>
        <dsp:cNvSpPr/>
      </dsp:nvSpPr>
      <dsp:spPr>
        <a:xfrm>
          <a:off x="7412902" y="4028526"/>
          <a:ext cx="796009" cy="79600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77F1B-9403-42FB-B82D-6B29B7488DB9}" type="datetimeFigureOut">
              <a:rPr lang="es-ES" smtClean="0"/>
              <a:t>11/07/2018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FABB-798A-40F3-9E24-AA5F4C10D481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152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FB9F9-77E3-481B-B845-A6CDB66FDA6D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3882F-B898-446E-93BA-13A6DF0B50B4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ACF7A-02DD-4411-B118-B47CDE283DC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E97EA6-8883-4195-A8E7-668450B79110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C935-77A5-403D-93EF-32E6BBC92BA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5B2D7-F23D-486D-8DB2-CEB1085D37ED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7DC-25A9-4A75-86A4-81251C2FB1B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1E80E-957F-46C4-B2DC-99E70F60B30B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82AC3-DA9D-444C-96C9-4D0F48A9F79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D1E4B-2486-4AA0-96DC-427016E6F4A2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B01-9887-4609-9D88-B8B0CCFBD393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85A97-FC36-428B-A431-074CAD5ECF61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FCF48-DC22-45EE-98A6-A9BC8FA516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517FF-F86A-4ED3-A324-BE031D19FF88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B251A-6795-4DA9-B72A-625DDCD082F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2F70F-1B1C-410B-A50A-C68BC70E9A16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1290-59B5-475F-9DD5-D52733898C9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F0EB1-7634-49EE-94E6-536411BAC3DA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59FF0B-F88C-41AE-B8B0-D49134BFB34C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3EF2-35D5-45C0-B140-757085D4259E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4FE7F0-234D-469E-B614-5E770E0599F4}" type="datetime1">
              <a:rPr lang="es-ES" smtClean="0"/>
              <a:t>11/07/2018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EBE0F-7A8D-469A-A7A0-C5D866934FD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jpe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microsoft.com/office/2007/relationships/diagramDrawing" Target="../diagrams/drawin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11760" y="607413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800" dirty="0">
                <a:solidFill>
                  <a:schemeClr val="accent5">
                    <a:lumMod val="50000"/>
                  </a:schemeClr>
                </a:solidFill>
              </a:rPr>
              <a:t>10 - julio- 2018</a:t>
            </a:r>
            <a:endParaRPr lang="es-E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216024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pic>
        <p:nvPicPr>
          <p:cNvPr id="7" name="Picture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  <p:sp>
        <p:nvSpPr>
          <p:cNvPr id="9" name="2 Marcador de texto"/>
          <p:cNvSpPr txBox="1">
            <a:spLocks/>
          </p:cNvSpPr>
          <p:nvPr/>
        </p:nvSpPr>
        <p:spPr>
          <a:xfrm>
            <a:off x="323528" y="1340768"/>
            <a:ext cx="8424936" cy="38164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Comentarios del MINFIN</a:t>
            </a: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al 2º. Informe del ICEFI sobre el cumplimiento de los Compromisos de</a:t>
            </a: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Transparencia Fiscal contenidos en el Tercer Plan de Acción Nacional de Gobierno Abierto 2016-2018</a:t>
            </a:r>
            <a:endParaRPr lang="es-E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ahoma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899592" y="3429000"/>
            <a:ext cx="7992888" cy="1074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47664" y="5364505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Ministerio de Finanzas Públicas</a:t>
            </a:r>
            <a:endParaRPr lang="es-E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82AC3-DA9D-444C-96C9-4D0F48A9F79A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72008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pSp>
        <p:nvGrpSpPr>
          <p:cNvPr id="2" name="Group 14"/>
          <p:cNvGrpSpPr/>
          <p:nvPr/>
        </p:nvGrpSpPr>
        <p:grpSpPr>
          <a:xfrm>
            <a:off x="107504" y="6600244"/>
            <a:ext cx="9001000" cy="128877"/>
            <a:chOff x="0" y="6235202"/>
            <a:chExt cx="11551920" cy="213360"/>
          </a:xfrm>
        </p:grpSpPr>
        <p:pic>
          <p:nvPicPr>
            <p:cNvPr id="7" name="Picture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235202"/>
              <a:ext cx="2887980" cy="213360"/>
            </a:xfrm>
            <a:prstGeom prst="rect">
              <a:avLst/>
            </a:prstGeom>
          </p:spPr>
        </p:pic>
        <p:pic>
          <p:nvPicPr>
            <p:cNvPr id="8" name="Picture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7980" y="6235202"/>
              <a:ext cx="2887980" cy="213360"/>
            </a:xfrm>
            <a:prstGeom prst="rect">
              <a:avLst/>
            </a:prstGeom>
          </p:spPr>
        </p:pic>
        <p:pic>
          <p:nvPicPr>
            <p:cNvPr id="9" name="Picture 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5960" y="6235202"/>
              <a:ext cx="2887980" cy="213360"/>
            </a:xfrm>
            <a:prstGeom prst="rect">
              <a:avLst/>
            </a:prstGeom>
          </p:spPr>
        </p:pic>
        <p:pic>
          <p:nvPicPr>
            <p:cNvPr id="10" name="Picture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63940" y="6235202"/>
              <a:ext cx="2887980" cy="213360"/>
            </a:xfrm>
            <a:prstGeom prst="rect">
              <a:avLst/>
            </a:prstGeom>
          </p:spPr>
        </p:pic>
      </p:grp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2216787588"/>
              </p:ext>
            </p:extLst>
          </p:nvPr>
        </p:nvGraphicFramePr>
        <p:xfrm>
          <a:off x="755576" y="1340768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840760" cy="792088"/>
          </a:xfrm>
        </p:spPr>
        <p:txBody>
          <a:bodyPr>
            <a:noAutofit/>
          </a:bodyPr>
          <a:lstStyle/>
          <a:p>
            <a:r>
              <a:rPr lang="es-G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18 disponibilidad y calidad de la información presupuestaria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11</a:t>
            </a:fld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1821"/>
              </p:ext>
            </p:extLst>
          </p:nvPr>
        </p:nvGraphicFramePr>
        <p:xfrm>
          <a:off x="485800" y="1104022"/>
          <a:ext cx="8550697" cy="5674835"/>
        </p:xfrm>
        <a:graphic>
          <a:graphicData uri="http://schemas.openxmlformats.org/drawingml/2006/table">
            <a:tbl>
              <a:tblPr/>
              <a:tblGrid>
                <a:gridCol w="3843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b="1" dirty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9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Creación del Comité de Usuarios de Datos Abiertos del MINFIN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Creación del</a:t>
                      </a:r>
                      <a:r>
                        <a:rPr lang="es-GT" sz="20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Comité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Lanzamiento del Portal de Datos Abiertos del MINFIN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Portal de Transparencia Fiscal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baseline="0" dirty="0">
                          <a:latin typeface="Calibri"/>
                          <a:ea typeface="Calibri"/>
                          <a:cs typeface="Times New Roman"/>
                        </a:rPr>
                        <a:t>Portal de Transparencia Fiscal rediseñado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5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Espacio de participación para reformas al SIAF 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Taller realizado con</a:t>
                      </a:r>
                      <a:r>
                        <a:rPr lang="es-GT" sz="2000" baseline="0" dirty="0">
                          <a:latin typeface="Calibri"/>
                          <a:ea typeface="Calibri"/>
                          <a:cs typeface="Times New Roman"/>
                        </a:rPr>
                        <a:t> OSC sobre el plan de trabajo definido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Sobre documentos clave del Índice de Presupuesto Abierto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dirty="0">
                          <a:latin typeface="Calibri"/>
                          <a:ea typeface="Times New Roman"/>
                        </a:rPr>
                        <a:t>Acdo</a:t>
                      </a:r>
                      <a:r>
                        <a:rPr lang="es-GT" sz="2000" baseline="0" dirty="0">
                          <a:latin typeface="Calibri"/>
                          <a:ea typeface="Times New Roman"/>
                        </a:rPr>
                        <a:t> Ministerial No. 194-2017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baseline="0" dirty="0">
                          <a:latin typeface="Calibri"/>
                          <a:ea typeface="Times New Roman"/>
                        </a:rPr>
                        <a:t>Sube calificación a 61 pts.</a:t>
                      </a:r>
                      <a:endParaRPr lang="es-E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7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2000" dirty="0">
                          <a:latin typeface="Calibri"/>
                          <a:ea typeface="Calibri"/>
                          <a:cs typeface="Times New Roman"/>
                        </a:rPr>
                        <a:t>Publicación de informes de ejecución de préstamos y donaciones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4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2000" dirty="0">
                          <a:latin typeface="Calibri"/>
                          <a:ea typeface="Times New Roman"/>
                        </a:rPr>
                        <a:t>Publicación mensual</a:t>
                      </a:r>
                      <a:endParaRPr lang="es-ES" sz="20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7 Imagen" descr="Macintosh HD:Users:Administrador:Desktop:ba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28"/>
            <a:ext cx="971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12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0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pSp>
        <p:nvGrpSpPr>
          <p:cNvPr id="2" name="Group 14"/>
          <p:cNvGrpSpPr/>
          <p:nvPr/>
        </p:nvGrpSpPr>
        <p:grpSpPr>
          <a:xfrm>
            <a:off x="107504" y="6600244"/>
            <a:ext cx="9001000" cy="128877"/>
            <a:chOff x="0" y="6235202"/>
            <a:chExt cx="11551920" cy="213360"/>
          </a:xfrm>
        </p:grpSpPr>
        <p:pic>
          <p:nvPicPr>
            <p:cNvPr id="7" name="Picture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235202"/>
              <a:ext cx="2887980" cy="213360"/>
            </a:xfrm>
            <a:prstGeom prst="rect">
              <a:avLst/>
            </a:prstGeom>
          </p:spPr>
        </p:pic>
        <p:pic>
          <p:nvPicPr>
            <p:cNvPr id="8" name="Picture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7980" y="6235202"/>
              <a:ext cx="2887980" cy="213360"/>
            </a:xfrm>
            <a:prstGeom prst="rect">
              <a:avLst/>
            </a:prstGeom>
          </p:spPr>
        </p:pic>
        <p:pic>
          <p:nvPicPr>
            <p:cNvPr id="9" name="Picture 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5960" y="6235202"/>
              <a:ext cx="2887980" cy="213360"/>
            </a:xfrm>
            <a:prstGeom prst="rect">
              <a:avLst/>
            </a:prstGeom>
          </p:spPr>
        </p:pic>
        <p:pic>
          <p:nvPicPr>
            <p:cNvPr id="10" name="Picture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63940" y="6235202"/>
              <a:ext cx="2887980" cy="213360"/>
            </a:xfrm>
            <a:prstGeom prst="rect">
              <a:avLst/>
            </a:prstGeom>
          </p:spPr>
        </p:pic>
      </p:grp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3698978028"/>
              </p:ext>
            </p:extLst>
          </p:nvPr>
        </p:nvGraphicFramePr>
        <p:xfrm>
          <a:off x="755576" y="1340768"/>
          <a:ext cx="78488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13</a:t>
            </a:fld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001048"/>
              </p:ext>
            </p:extLst>
          </p:nvPr>
        </p:nvGraphicFramePr>
        <p:xfrm>
          <a:off x="611560" y="917882"/>
          <a:ext cx="8424936" cy="5815007"/>
        </p:xfrm>
        <a:graphic>
          <a:graphicData uri="http://schemas.openxmlformats.org/drawingml/2006/table">
            <a:tbl>
              <a:tblPr/>
              <a:tblGrid>
                <a:gridCol w="382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3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b="1" dirty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7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Actualización</a:t>
                      </a:r>
                      <a:r>
                        <a:rPr lang="es-GT" sz="1800" baseline="0" dirty="0">
                          <a:latin typeface="Calibri"/>
                          <a:ea typeface="Calibri"/>
                          <a:cs typeface="Times New Roman"/>
                        </a:rPr>
                        <a:t> del sistema GUATECOMPRAS por reformas a la Ley de Contrataciones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Diseño conceptual, desarrollo e implementación de aplicaciones por modalidad de compra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Estandarización de</a:t>
                      </a:r>
                      <a:r>
                        <a:rPr lang="es-GT" sz="1800" baseline="0" dirty="0">
                          <a:latin typeface="Calibri"/>
                          <a:ea typeface="Calibri"/>
                          <a:cs typeface="Times New Roman"/>
                        </a:rPr>
                        <a:t> formatos según modalidad de compra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600" dirty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MX" sz="1800" dirty="0">
                          <a:latin typeface="Calibri"/>
                          <a:ea typeface="Times New Roman"/>
                        </a:rPr>
                        <a:t>D</a:t>
                      </a:r>
                      <a:r>
                        <a:rPr lang="es-MX" sz="1800" baseline="0" dirty="0">
                          <a:latin typeface="Calibri"/>
                          <a:ea typeface="Times New Roman"/>
                        </a:rPr>
                        <a:t>efinición de formatos por modalidad de compra y tipo de bien o servicio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1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Módulo de Subasta Electrónica Inversa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Se efectuó su lanzamiento y está en funcionamiento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Plataforma electrónica del Registro General de Adquisiciones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</a:pPr>
                      <a:r>
                        <a:rPr kumimoji="0" lang="es-GT" sz="16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+mn-cs"/>
                        </a:rPr>
                        <a:t>Sustancial</a:t>
                      </a:r>
                      <a:endParaRPr kumimoji="0" lang="es-ES" sz="16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Pendiente su implementación</a:t>
                      </a:r>
                      <a:endParaRPr kumimoji="0" lang="es-E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3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Capacitación</a:t>
                      </a:r>
                      <a:r>
                        <a:rPr lang="es-GT" sz="1800" baseline="0" dirty="0">
                          <a:latin typeface="Calibri"/>
                          <a:ea typeface="Calibri"/>
                          <a:cs typeface="Times New Roman"/>
                        </a:rPr>
                        <a:t> sobre el uso del Registro General de Adquisiciones del Estado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Sustancial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Borrador de programa de capacitación</a:t>
                      </a:r>
                      <a:r>
                        <a:rPr kumimoji="0" lang="es-GT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 discutir con INAP para certificación de cursos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Evaluar conveniencia de adoptar la Iniciativa de Contrataciones Abiertas (OCP)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 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Opinión favorable de DNCAE (para adoptar al concluir proceso de reformas de Guatecompras)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7 Imagen" descr="Macintosh HD:Users:Administrador:Desktop:ba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0"/>
            <a:ext cx="971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043608" y="0"/>
            <a:ext cx="7746064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GT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No. 19 Contrataciones abiertas</a:t>
            </a:r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92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Autofit/>
          </a:bodyPr>
          <a:lstStyle/>
          <a:p>
            <a:r>
              <a:rPr lang="es-GT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Grado de cumplimiento </a:t>
            </a:r>
            <a:br>
              <a:rPr lang="es-GT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s-GT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Compromisos a cargo del </a:t>
            </a:r>
            <a:r>
              <a:rPr lang="es-GT" sz="4000" b="1" dirty="0">
                <a:solidFill>
                  <a:schemeClr val="tx2"/>
                </a:solidFill>
                <a:latin typeface="Monotype Corsiva" pitchFamily="66" charset="0"/>
                <a:ea typeface="+mn-ea"/>
                <a:cs typeface="+mn-cs"/>
              </a:rPr>
              <a:t>Minfin</a:t>
            </a:r>
            <a:endParaRPr lang="es-ES" sz="4000" b="1" dirty="0">
              <a:solidFill>
                <a:schemeClr val="tx2"/>
              </a:solidFill>
              <a:latin typeface="Monotype Corsiva" pitchFamily="66" charset="0"/>
              <a:ea typeface="+mn-ea"/>
              <a:cs typeface="+mn-cs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531778"/>
              </p:ext>
            </p:extLst>
          </p:nvPr>
        </p:nvGraphicFramePr>
        <p:xfrm>
          <a:off x="457200" y="1600200"/>
          <a:ext cx="8291264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87624" y="587727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000" i="1" dirty="0">
                <a:solidFill>
                  <a:srgbClr val="C00000"/>
                </a:solidFill>
                <a:latin typeface="Comic Sans MS" pitchFamily="66" charset="0"/>
              </a:rPr>
              <a:t>Eje de Transparencia Fiscal</a:t>
            </a:r>
            <a:endParaRPr lang="es-ES" sz="2000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7" name="6 Imagen" descr="Macintosh HD:Users:Administrador:Desktop:baja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0"/>
            <a:ext cx="1259632" cy="1058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84368" y="-1468"/>
            <a:ext cx="1224136" cy="105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58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649095594"/>
              </p:ext>
            </p:extLst>
          </p:nvPr>
        </p:nvGraphicFramePr>
        <p:xfrm>
          <a:off x="539552" y="1556792"/>
          <a:ext cx="820891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662880" y="269776"/>
            <a:ext cx="79415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¿Qué metas quedan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T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por concluir?</a:t>
            </a:r>
            <a:endParaRPr kumimoji="0" lang="es-ES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44817" y="44209"/>
            <a:ext cx="1763687" cy="115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7825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539552" y="476672"/>
            <a:ext cx="8208912" cy="20162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Tahoma" pitchFamily="34" charset="0"/>
              </a:rPr>
              <a:t>Resumen</a:t>
            </a: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Evaluación de los Compromisos de</a:t>
            </a: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Transparencia Fiscal del MINFIN </a:t>
            </a:r>
          </a:p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GT" sz="4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ahoma" pitchFamily="34" charset="0"/>
              </a:rPr>
              <a:t>Coincidencias y Divergencias:  ICEFI – MINFIN</a:t>
            </a:r>
            <a:endParaRPr lang="es-ES" sz="4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ahoma" pitchFamily="34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044197"/>
              </p:ext>
            </p:extLst>
          </p:nvPr>
        </p:nvGraphicFramePr>
        <p:xfrm>
          <a:off x="219075" y="2705100"/>
          <a:ext cx="851535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Documento" r:id="rId3" imgW="8782559" imgH="3019663" progId="Word.Document.12">
                  <p:embed/>
                </p:oleObj>
              </mc:Choice>
              <mc:Fallback>
                <p:oleObj name="Documento" r:id="rId3" imgW="8782559" imgH="3019663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2705100"/>
                        <a:ext cx="8515350" cy="292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3EF2-35D5-45C0-B140-757085D4259E}" type="slidenum">
              <a:rPr lang="es-ES" smtClean="0"/>
              <a:pPr/>
              <a:t>16</a:t>
            </a:fld>
            <a:endParaRPr lang="es-ES" dirty="0"/>
          </a:p>
        </p:txBody>
      </p:sp>
      <p:pic>
        <p:nvPicPr>
          <p:cNvPr id="6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0" y="908720"/>
            <a:ext cx="6660232" cy="5400600"/>
          </a:xfrm>
        </p:spPr>
        <p:txBody>
          <a:bodyPr>
            <a:noAutofit/>
          </a:bodyPr>
          <a:lstStyle/>
          <a:p>
            <a:pPr marL="180975" indent="-6350">
              <a:buNone/>
            </a:pPr>
            <a:r>
              <a:rPr lang="es-MX" dirty="0"/>
              <a:t>El Comité de Usuarios de Datos Abiertos del MINFIN con organizaciones de la sociedad civil es un espacio de participación y diálogo sobre temas relacionados a las finanzas públicas.</a:t>
            </a:r>
          </a:p>
          <a:p>
            <a:pPr marL="180975" indent="-6350">
              <a:buNone/>
            </a:pPr>
            <a:endParaRPr lang="es-MX" sz="4400" dirty="0"/>
          </a:p>
          <a:p>
            <a:pPr marL="180975" indent="-6350">
              <a:buNone/>
            </a:pPr>
            <a:r>
              <a:rPr lang="es-MX" dirty="0"/>
              <a:t>Existe anuencia del MINFIN a recibir sugerencias y retroalimentación.</a:t>
            </a:r>
            <a:endParaRPr lang="es-GT" dirty="0"/>
          </a:p>
          <a:p>
            <a:pPr marL="180975" indent="-6350">
              <a:buNone/>
            </a:pPr>
            <a:endParaRPr lang="es-GT" dirty="0"/>
          </a:p>
          <a:p>
            <a:pPr marL="180975" indent="-6350">
              <a:buNone/>
            </a:pPr>
            <a:endParaRPr lang="es-GT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4016" y="3140968"/>
            <a:ext cx="2051720" cy="913780"/>
          </a:xfrm>
        </p:spPr>
        <p:txBody>
          <a:bodyPr>
            <a:noAutofit/>
          </a:bodyPr>
          <a:lstStyle/>
          <a:p>
            <a:pPr algn="ctr"/>
            <a:r>
              <a:rPr lang="es-GT" sz="3200" dirty="0"/>
              <a:t>Buenas prácticas</a:t>
            </a:r>
            <a:endParaRPr lang="es-ES" sz="1600" dirty="0"/>
          </a:p>
        </p:txBody>
      </p:sp>
      <p:sp>
        <p:nvSpPr>
          <p:cNvPr id="8" name="7 Abrir llave"/>
          <p:cNvSpPr/>
          <p:nvPr/>
        </p:nvSpPr>
        <p:spPr>
          <a:xfrm>
            <a:off x="2195736" y="548680"/>
            <a:ext cx="360040" cy="5760640"/>
          </a:xfrm>
          <a:prstGeom prst="lef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17</a:t>
            </a:fld>
            <a:endParaRPr lang="es-ES" dirty="0"/>
          </a:p>
        </p:txBody>
      </p:sp>
      <p:pic>
        <p:nvPicPr>
          <p:cNvPr id="7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texto"/>
          <p:cNvSpPr txBox="1">
            <a:spLocks/>
          </p:cNvSpPr>
          <p:nvPr/>
        </p:nvSpPr>
        <p:spPr>
          <a:xfrm>
            <a:off x="-36512" y="3008114"/>
            <a:ext cx="1512168" cy="9137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G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Buenas prácticas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691680" y="476672"/>
            <a:ext cx="7308304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GT" sz="2600" dirty="0">
                <a:latin typeface="+mn-lt"/>
              </a:rPr>
              <a:t>Acuerdo Ministerial No. 194-2017, institucionaliza: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>
                <a:latin typeface="+mn-lt"/>
              </a:rPr>
              <a:t>Talleres de Presupuesto Abierto.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>
                <a:latin typeface="+mn-lt"/>
              </a:rPr>
              <a:t>Información del MINFIN en datos abiertos.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s-GT" sz="2600" dirty="0">
                <a:latin typeface="+mn-lt"/>
              </a:rPr>
              <a:t>Publicación oportuna de los ocho documentos clave que considera el Índice de Presupuesto Abierto.</a:t>
            </a:r>
          </a:p>
          <a:p>
            <a:pPr marL="638175" lvl="1" indent="-4635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s-MX" sz="1600" dirty="0">
              <a:latin typeface="+mn-lt"/>
            </a:endParaRP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s-MX" sz="2600" dirty="0">
                <a:latin typeface="+mn-lt"/>
              </a:rPr>
              <a:t>Actualización continua del Portal de Datos Abiertos y Portal de Transparencia Fiscal.</a:t>
            </a: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endParaRPr lang="es-MX" sz="1600" dirty="0">
              <a:latin typeface="+mn-lt"/>
            </a:endParaRPr>
          </a:p>
          <a:p>
            <a:pPr marL="174625" lvl="1" eaLnBrk="1" fontAlgn="auto" hangingPunct="1">
              <a:spcBef>
                <a:spcPct val="20000"/>
              </a:spcBef>
              <a:spcAft>
                <a:spcPts val="0"/>
              </a:spcAft>
            </a:pPr>
            <a:r>
              <a:rPr lang="es-MX" sz="2600" dirty="0">
                <a:latin typeface="+mn-lt"/>
              </a:rPr>
              <a:t>Institucionalización de la agenda de Transparencia Fiscal mediante el Viceministerio de Transparencia Fiscal y Adquisiciones del Estado y la Dirección de Transparencia Fiscal (Reformas al ROI).</a:t>
            </a:r>
            <a:endParaRPr lang="es-GT" sz="2600" dirty="0">
              <a:latin typeface="+mn-lt"/>
            </a:endParaRPr>
          </a:p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GT" sz="2600" dirty="0">
              <a:latin typeface="+mn-lt"/>
            </a:endParaRPr>
          </a:p>
          <a:p>
            <a:pPr marL="180975" marR="0" lvl="0" indent="-6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GT" sz="2600" dirty="0">
              <a:latin typeface="+mn-lt"/>
            </a:endParaRPr>
          </a:p>
        </p:txBody>
      </p:sp>
      <p:sp>
        <p:nvSpPr>
          <p:cNvPr id="9" name="8 Abrir llave"/>
          <p:cNvSpPr/>
          <p:nvPr/>
        </p:nvSpPr>
        <p:spPr>
          <a:xfrm>
            <a:off x="1475656" y="476672"/>
            <a:ext cx="432048" cy="5976664"/>
          </a:xfrm>
          <a:prstGeom prst="lef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E4C8E-108C-44DB-938E-4CEED8CF008E}" type="slidenum">
              <a:rPr lang="es-ES" smtClean="0"/>
              <a:pPr/>
              <a:t>18</a:t>
            </a:fld>
            <a:endParaRPr lang="es-ES" dirty="0"/>
          </a:p>
        </p:txBody>
      </p:sp>
      <p:pic>
        <p:nvPicPr>
          <p:cNvPr id="8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39752" y="3356992"/>
            <a:ext cx="4392488" cy="792087"/>
          </a:xfrm>
        </p:spPr>
        <p:style>
          <a:lnRef idx="0">
            <a:schemeClr val="accent5"/>
          </a:lnRef>
          <a:fillRef idx="1003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s-GT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www.minfin.gob.gt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107504" y="6600244"/>
            <a:ext cx="9001000" cy="128877"/>
            <a:chOff x="0" y="6235202"/>
            <a:chExt cx="11551920" cy="213360"/>
          </a:xfrm>
        </p:grpSpPr>
        <p:pic>
          <p:nvPicPr>
            <p:cNvPr id="8" name="Picture 1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235202"/>
              <a:ext cx="2887980" cy="213360"/>
            </a:xfrm>
            <a:prstGeom prst="rect">
              <a:avLst/>
            </a:prstGeom>
          </p:spPr>
        </p:pic>
        <p:pic>
          <p:nvPicPr>
            <p:cNvPr id="9" name="Picture 17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7980" y="6235202"/>
              <a:ext cx="2887980" cy="213360"/>
            </a:xfrm>
            <a:prstGeom prst="rect">
              <a:avLst/>
            </a:prstGeom>
          </p:spPr>
        </p:pic>
        <p:pic>
          <p:nvPicPr>
            <p:cNvPr id="10" name="Picture 19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75960" y="6235202"/>
              <a:ext cx="2887980" cy="213360"/>
            </a:xfrm>
            <a:prstGeom prst="rect">
              <a:avLst/>
            </a:prstGeom>
          </p:spPr>
        </p:pic>
        <p:pic>
          <p:nvPicPr>
            <p:cNvPr id="11" name="Picture 20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63940" y="6235202"/>
              <a:ext cx="2887980" cy="213360"/>
            </a:xfrm>
            <a:prstGeom prst="rect">
              <a:avLst/>
            </a:prstGeom>
          </p:spPr>
        </p:pic>
      </p:grpSp>
      <p:pic>
        <p:nvPicPr>
          <p:cNvPr id="12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9" y="72008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771800" y="227687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/>
              <a:t>¡Muchas Gracias!</a:t>
            </a:r>
            <a:endParaRPr lang="es-GT" sz="3200" b="1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6C7DC-25A9-4A75-86A4-81251C2FB1B8}" type="slidenum">
              <a:rPr lang="es-ES" smtClean="0"/>
              <a:pPr/>
              <a:t>19</a:t>
            </a:fld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GT" sz="3600" b="1" dirty="0"/>
              <a:t>Premisas Generales…</a:t>
            </a:r>
            <a:endParaRPr lang="es-ES" sz="3600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517475" y="980728"/>
            <a:ext cx="8158981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El registro del avance de los compromisos del MINFIN está actualizado al 30 de junio de 2018 (Metas con nivel de cumplimiento “sustancial” o “completo”).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B01-9887-4609-9D88-B8B0CCFBD393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5517232"/>
            <a:ext cx="799288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Es relevante mostrar los avances actualizados al 30 de junio de 2018.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32545" y="3068960"/>
            <a:ext cx="7971903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La evaluación de ICEFI toma información y datos al 17 de enero de 2018.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4437112"/>
            <a:ext cx="8145287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Las mediciones no pueden ser comparables.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GT" sz="3600" b="1" dirty="0"/>
              <a:t>Premisas Generales</a:t>
            </a:r>
            <a:endParaRPr lang="es-ES" sz="3600" b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B01-9887-4609-9D88-B8B0CCFBD393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181" y="3356992"/>
            <a:ext cx="8240291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Finalmente ICEFI lo presenta en julio de 2018 (otros 2 meses después con más avances por parte del MINFIN).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7477" y="1268760"/>
            <a:ext cx="823098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El informe de ICEFI se elabora en mayo de 2018</a:t>
            </a:r>
          </a:p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(4 meses después de la fecha de corte; por lo que ya existían otros avances significativos).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2545" y="5085184"/>
            <a:ext cx="821930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3200" dirty="0"/>
              <a:t>La vigencia del Tercer Plan de Acción Nacional de Gobierno Abierto 2016-2018, concluyó el 30 de junio de 2018.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GT" sz="3600" b="1" dirty="0"/>
              <a:t>Criterios de Evaluación:</a:t>
            </a:r>
            <a:endParaRPr lang="es-ES" sz="3600" b="1" dirty="0"/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014524"/>
              </p:ext>
            </p:extLst>
          </p:nvPr>
        </p:nvGraphicFramePr>
        <p:xfrm>
          <a:off x="466725" y="1196752"/>
          <a:ext cx="851535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Documento" r:id="rId3" imgW="8782559" imgH="2922881" progId="Word.Document.12">
                  <p:embed/>
                </p:oleObj>
              </mc:Choice>
              <mc:Fallback>
                <p:oleObj name="Documento" r:id="rId3" imgW="8782559" imgH="292288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196752"/>
                        <a:ext cx="8515350" cy="282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>
          <a:xfrm>
            <a:off x="395536" y="3861048"/>
            <a:ext cx="845400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 eaLnBrk="1" fontAlgn="auto" hangingPunct="1">
              <a:spcAft>
                <a:spcPts val="0"/>
              </a:spcAft>
            </a:pPr>
            <a:r>
              <a:rPr lang="es-MX" sz="2400" dirty="0"/>
              <a:t>La autoevaluación del </a:t>
            </a:r>
            <a:r>
              <a:rPr lang="es-MX" sz="2400" b="1" dirty="0"/>
              <a:t>MINFIN</a:t>
            </a:r>
            <a:r>
              <a:rPr lang="es-MX" sz="2400" dirty="0"/>
              <a:t>, al igual que lo hace el Mecanismo de Revisión Independiente (MRI), se basa en la metodología establecida por la Alianza para el Gobierno Abierto (AGA), que establece cuatro categorías de cumplimiento: </a:t>
            </a:r>
            <a:r>
              <a:rPr lang="es-MX" sz="2400" b="1" dirty="0"/>
              <a:t>No iniciado</a:t>
            </a:r>
            <a:r>
              <a:rPr lang="es-MX" sz="2400" dirty="0"/>
              <a:t>, </a:t>
            </a:r>
            <a:r>
              <a:rPr lang="es-MX" sz="2400" b="1" dirty="0"/>
              <a:t>Iniciado, Sustancial y Completo, </a:t>
            </a:r>
            <a:r>
              <a:rPr lang="es-MX" sz="2400" dirty="0"/>
              <a:t>que están en función del porcentaje de cumplimiento. En el caso de </a:t>
            </a:r>
            <a:r>
              <a:rPr lang="es-MX" sz="2400" b="1" dirty="0"/>
              <a:t>ICEFI</a:t>
            </a:r>
            <a:r>
              <a:rPr lang="es-MX" sz="2400" dirty="0"/>
              <a:t>, se estableció una escala diferente que considera cinco categorías.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24B01-9887-4609-9D88-B8B0CCFBD393}" type="slidenum">
              <a:rPr lang="es-ES" smtClean="0"/>
              <a:pPr/>
              <a:t>4</a:t>
            </a:fld>
            <a:endParaRPr lang="es-ES" dirty="0"/>
          </a:p>
        </p:txBody>
      </p:sp>
      <p:pic>
        <p:nvPicPr>
          <p:cNvPr id="6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107504" y="6669360"/>
            <a:ext cx="8964488" cy="14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5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0BACE837-F599-4A20-AA03-11400E81A1A3}"/>
              </a:ext>
            </a:extLst>
          </p:cNvPr>
          <p:cNvGrpSpPr/>
          <p:nvPr/>
        </p:nvGrpSpPr>
        <p:grpSpPr>
          <a:xfrm>
            <a:off x="10315" y="6448282"/>
            <a:ext cx="9133685" cy="213360"/>
            <a:chOff x="0" y="5001184"/>
            <a:chExt cx="11099964" cy="213360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AEF25EBC-23FB-43FD-9E46-062470BC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001184"/>
              <a:ext cx="5556250" cy="213360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id="{361DFA62-A1E4-4682-ACED-44FF2900E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3714" y="5001184"/>
              <a:ext cx="5556250" cy="213360"/>
            </a:xfrm>
            <a:prstGeom prst="rect">
              <a:avLst/>
            </a:prstGeom>
          </p:spPr>
        </p:pic>
      </p:grpSp>
      <p:sp>
        <p:nvSpPr>
          <p:cNvPr id="5" name="Rectángulo 4">
            <a:extLst>
              <a:ext uri="{FF2B5EF4-FFF2-40B4-BE49-F238E27FC236}">
                <a16:creationId xmlns:a16="http://schemas.microsoft.com/office/drawing/2014/main" id="{1353AC1D-D481-4ED4-82E7-A234814D9196}"/>
              </a:ext>
            </a:extLst>
          </p:cNvPr>
          <p:cNvSpPr/>
          <p:nvPr/>
        </p:nvSpPr>
        <p:spPr>
          <a:xfrm>
            <a:off x="251520" y="104654"/>
            <a:ext cx="8628781" cy="7848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endParaRPr lang="es-GT" sz="800" b="1" dirty="0"/>
          </a:p>
          <a:p>
            <a:pPr algn="ctr"/>
            <a:r>
              <a:rPr lang="es-GT" sz="2800" b="1" dirty="0"/>
              <a:t>COMPROMISOS DE TRANSPARENCIA FISCAL DEL MINFIN</a:t>
            </a:r>
          </a:p>
          <a:p>
            <a:pPr algn="ctr"/>
            <a:endParaRPr lang="es-GT" sz="8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6AEBF50-B846-484A-82B7-FBD59FC1DBA4}"/>
              </a:ext>
            </a:extLst>
          </p:cNvPr>
          <p:cNvSpPr/>
          <p:nvPr/>
        </p:nvSpPr>
        <p:spPr>
          <a:xfrm>
            <a:off x="179512" y="1124744"/>
            <a:ext cx="7200800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es-G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ACCIONES PARA AVANZAR HACIA UN PROCESO PRESUPUESTARIO ABIERTO Y PARTICIPATIVO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endParaRPr lang="es-G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es-G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ACCIONES PARA AVANZAR EN EL CUMPLIMIENTO DEL CÓDIGO Y MANUAL DE TRANSPARENCIA FISCAL DEL FONDO MONETARIO INTERNACIONAL (FMI)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endParaRPr lang="es-G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es-G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ACCIONES PARA MEJORAR LA DISPONIBILIDAD Y CALIDAD DE LA INFORMACIÓN PRESUPUESTARIA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endParaRPr lang="es-G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r>
              <a:rPr lang="es-G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ACCIONES PARA AVANZAR HACIA UN RÉGIMEN DE CONTRATACIONES ABIERTAS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 startAt="16"/>
            </a:pPr>
            <a:endParaRPr lang="es-G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BBCCB0B-D11F-4AC6-A367-83F9395FBA8F}"/>
              </a:ext>
            </a:extLst>
          </p:cNvPr>
          <p:cNvCxnSpPr/>
          <p:nvPr/>
        </p:nvCxnSpPr>
        <p:spPr>
          <a:xfrm>
            <a:off x="195576" y="2132856"/>
            <a:ext cx="7184736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C5A9262-215C-4576-843B-67AD5E9B5866}"/>
              </a:ext>
            </a:extLst>
          </p:cNvPr>
          <p:cNvCxnSpPr/>
          <p:nvPr/>
        </p:nvCxnSpPr>
        <p:spPr>
          <a:xfrm>
            <a:off x="265933" y="3706083"/>
            <a:ext cx="7114379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B9D7660-5D19-42FD-B5A4-25B3F723A8E1}"/>
              </a:ext>
            </a:extLst>
          </p:cNvPr>
          <p:cNvCxnSpPr/>
          <p:nvPr/>
        </p:nvCxnSpPr>
        <p:spPr>
          <a:xfrm>
            <a:off x="251520" y="5085184"/>
            <a:ext cx="712879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E1350D4-7964-4D42-AFC9-5CA47786A26E}"/>
              </a:ext>
            </a:extLst>
          </p:cNvPr>
          <p:cNvSpPr/>
          <p:nvPr/>
        </p:nvSpPr>
        <p:spPr>
          <a:xfrm>
            <a:off x="7450669" y="1145064"/>
            <a:ext cx="16669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1200" dirty="0"/>
              <a:t>MINFIN - SEGEPLAN - CGC - CONGRESO DE LA REPÚBLICA</a:t>
            </a:r>
          </a:p>
          <a:p>
            <a:pPr algn="ctr"/>
            <a:endParaRPr lang="es-GT" dirty="0"/>
          </a:p>
          <a:p>
            <a:pPr algn="ctr"/>
            <a:endParaRPr lang="es-GT" sz="100" dirty="0"/>
          </a:p>
          <a:p>
            <a:pPr algn="ctr"/>
            <a:endParaRPr lang="es-GT" sz="1000" dirty="0"/>
          </a:p>
          <a:p>
            <a:pPr algn="ctr"/>
            <a:endParaRPr lang="es-GT" sz="3200" dirty="0"/>
          </a:p>
          <a:p>
            <a:pPr algn="ctr"/>
            <a:r>
              <a:rPr lang="es-GT" dirty="0"/>
              <a:t>MINFIN</a:t>
            </a:r>
          </a:p>
          <a:p>
            <a:pPr algn="ctr"/>
            <a:endParaRPr lang="es-GT" sz="1200" dirty="0"/>
          </a:p>
          <a:p>
            <a:pPr algn="ctr"/>
            <a:endParaRPr lang="es-GT" sz="1200" dirty="0"/>
          </a:p>
          <a:p>
            <a:pPr algn="ctr"/>
            <a:endParaRPr lang="es-GT" dirty="0"/>
          </a:p>
          <a:p>
            <a:pPr algn="ctr"/>
            <a:endParaRPr lang="es-GT" sz="200" dirty="0"/>
          </a:p>
          <a:p>
            <a:pPr algn="ctr"/>
            <a:endParaRPr lang="es-GT" dirty="0"/>
          </a:p>
          <a:p>
            <a:pPr algn="ctr"/>
            <a:endParaRPr lang="es-GT" dirty="0"/>
          </a:p>
          <a:p>
            <a:pPr algn="ctr"/>
            <a:endParaRPr lang="es-GT" sz="900" dirty="0"/>
          </a:p>
          <a:p>
            <a:pPr algn="ctr"/>
            <a:r>
              <a:rPr lang="es-GT" dirty="0"/>
              <a:t>MINFIN</a:t>
            </a:r>
          </a:p>
          <a:p>
            <a:pPr algn="ctr"/>
            <a:endParaRPr lang="es-GT" sz="1200" dirty="0"/>
          </a:p>
          <a:p>
            <a:pPr algn="ctr"/>
            <a:endParaRPr lang="es-GT" dirty="0"/>
          </a:p>
          <a:p>
            <a:pPr algn="ctr"/>
            <a:endParaRPr lang="es-GT" sz="1200" dirty="0"/>
          </a:p>
          <a:p>
            <a:pPr algn="ctr"/>
            <a:endParaRPr lang="es-GT" sz="2800" dirty="0"/>
          </a:p>
          <a:p>
            <a:pPr algn="ctr"/>
            <a:r>
              <a:rPr lang="es-GT" dirty="0"/>
              <a:t>MINFIN</a:t>
            </a:r>
          </a:p>
          <a:p>
            <a:pPr algn="ctr"/>
            <a:endParaRPr lang="es-GT" sz="1000" dirty="0"/>
          </a:p>
          <a:p>
            <a:pPr algn="ctr"/>
            <a:endParaRPr lang="es-GT" sz="1000" dirty="0"/>
          </a:p>
          <a:p>
            <a:pPr algn="ctr"/>
            <a:endParaRPr lang="es-GT" sz="1100" dirty="0"/>
          </a:p>
        </p:txBody>
      </p:sp>
    </p:spTree>
    <p:extLst>
      <p:ext uri="{BB962C8B-B14F-4D97-AF65-F5344CB8AC3E}">
        <p14:creationId xmlns:p14="http://schemas.microsoft.com/office/powerpoint/2010/main" val="351488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144016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pSp>
        <p:nvGrpSpPr>
          <p:cNvPr id="2" name="Group 14"/>
          <p:cNvGrpSpPr/>
          <p:nvPr/>
        </p:nvGrpSpPr>
        <p:grpSpPr>
          <a:xfrm>
            <a:off x="107504" y="6600244"/>
            <a:ext cx="9001000" cy="128877"/>
            <a:chOff x="0" y="6235202"/>
            <a:chExt cx="11551920" cy="213360"/>
          </a:xfrm>
        </p:grpSpPr>
        <p:pic>
          <p:nvPicPr>
            <p:cNvPr id="7" name="Picture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235202"/>
              <a:ext cx="2887980" cy="213360"/>
            </a:xfrm>
            <a:prstGeom prst="rect">
              <a:avLst/>
            </a:prstGeom>
          </p:spPr>
        </p:pic>
        <p:pic>
          <p:nvPicPr>
            <p:cNvPr id="8" name="Picture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7980" y="6235202"/>
              <a:ext cx="2887980" cy="213360"/>
            </a:xfrm>
            <a:prstGeom prst="rect">
              <a:avLst/>
            </a:prstGeom>
          </p:spPr>
        </p:pic>
        <p:pic>
          <p:nvPicPr>
            <p:cNvPr id="9" name="Picture 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5960" y="6235202"/>
              <a:ext cx="2887980" cy="213360"/>
            </a:xfrm>
            <a:prstGeom prst="rect">
              <a:avLst/>
            </a:prstGeom>
          </p:spPr>
        </p:pic>
        <p:pic>
          <p:nvPicPr>
            <p:cNvPr id="10" name="Picture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63940" y="6235202"/>
              <a:ext cx="2887980" cy="213360"/>
            </a:xfrm>
            <a:prstGeom prst="rect">
              <a:avLst/>
            </a:prstGeom>
          </p:spPr>
        </p:pic>
      </p:grp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2774659897"/>
              </p:ext>
            </p:extLst>
          </p:nvPr>
        </p:nvGraphicFramePr>
        <p:xfrm>
          <a:off x="395536" y="1340768"/>
          <a:ext cx="842493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16632"/>
            <a:ext cx="7128792" cy="936104"/>
          </a:xfrm>
        </p:spPr>
        <p:txBody>
          <a:bodyPr>
            <a:noAutofit/>
          </a:bodyPr>
          <a:lstStyle/>
          <a:p>
            <a:r>
              <a:rPr lang="es-G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16  Presupuestario abierto y participativo </a:t>
            </a:r>
            <a:br>
              <a:rPr lang="es-ES" sz="2800" b="1" dirty="0">
                <a:solidFill>
                  <a:srgbClr val="C00000"/>
                </a:solidFill>
                <a:latin typeface="Calibri" pitchFamily="34" charset="0"/>
              </a:rPr>
            </a:b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7</a:t>
            </a:fld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34006"/>
              </p:ext>
            </p:extLst>
          </p:nvPr>
        </p:nvGraphicFramePr>
        <p:xfrm>
          <a:off x="683568" y="825837"/>
          <a:ext cx="8352929" cy="5938479"/>
        </p:xfrm>
        <a:graphic>
          <a:graphicData uri="http://schemas.openxmlformats.org/drawingml/2006/table">
            <a:tbl>
              <a:tblPr/>
              <a:tblGrid>
                <a:gridCol w="3184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4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Avance</a:t>
                      </a:r>
                      <a:endParaRPr lang="es-E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 pitchFamily="34" charset="0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3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Talleres de Presupuesto Abierto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Se han realizado para la formulación presupuestaria 2017,</a:t>
                      </a:r>
                      <a:r>
                        <a:rPr lang="es-GT" sz="18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 2018 y 2019. Se institucionalizó con el Acuerdo Ministerial No. 194-2017 (Ya es norma y práctica interna del MINFIN)</a:t>
                      </a:r>
                      <a:endParaRPr lang="es-ES" sz="1800" b="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Normas de Gobierno Abierto en la iniciativa de Ley del Presupuesto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Anualmente se incluyen en la formulación </a:t>
                      </a:r>
                      <a:r>
                        <a:rPr lang="es-GT" sz="18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de la iniciativa de ley del presupuesto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0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CONADUR realiza una presentación pública de la inversión  2018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es-GT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Completo</a:t>
                      </a:r>
                      <a:endParaRPr kumimoji="0" lang="es-ES" sz="1400" kern="12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Implementación de la estrategia de socialización</a:t>
                      </a:r>
                      <a:r>
                        <a:rPr lang="es-GT" sz="1800" baseline="0" dirty="0">
                          <a:latin typeface="Calibri" pitchFamily="34" charset="0"/>
                          <a:ea typeface="Calibri"/>
                          <a:cs typeface="Times New Roman"/>
                        </a:rPr>
                        <a:t> de la inversión del CONADUR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Congreso de la República promueve participación de sociedad civil en la discusión del presupuesto 2017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Completo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>
                          <a:latin typeface="Calibri" pitchFamily="34" charset="0"/>
                          <a:ea typeface="Times New Roman"/>
                        </a:rPr>
                        <a:t>Audiencias públicas 2017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54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 pitchFamily="34" charset="0"/>
                          <a:ea typeface="Calibri"/>
                          <a:cs typeface="Times New Roman"/>
                        </a:rPr>
                        <a:t>Contraloría General hace público el Informe de Auditoría a la Liquidación Presupuestaria </a:t>
                      </a:r>
                      <a:endParaRPr lang="es-ES" sz="18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4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</a:rPr>
                        <a:t>Completo</a:t>
                      </a:r>
                      <a:endParaRPr lang="es-ES" sz="1400" dirty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>
                          <a:latin typeface="Calibri" pitchFamily="34" charset="0"/>
                          <a:ea typeface="Times New Roman"/>
                        </a:rPr>
                        <a:t>Presentación pública</a:t>
                      </a:r>
                      <a:endParaRPr lang="es-ES" sz="1800" dirty="0">
                        <a:latin typeface="Calibri" pitchFamily="34" charset="0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7 Imagen" descr="Macintosh HD:Users:Administrador:Desktop:ba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971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3 Imagen" descr="Macintosh HD:Users:Administrador:Desktop:ba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9" y="0"/>
            <a:ext cx="2051719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-22448"/>
            <a:ext cx="1569213" cy="1291208"/>
          </a:xfrm>
          <a:prstGeom prst="rect">
            <a:avLst/>
          </a:prstGeom>
        </p:spPr>
      </p:pic>
      <p:grpSp>
        <p:nvGrpSpPr>
          <p:cNvPr id="2" name="Group 14"/>
          <p:cNvGrpSpPr/>
          <p:nvPr/>
        </p:nvGrpSpPr>
        <p:grpSpPr>
          <a:xfrm>
            <a:off x="107504" y="6600244"/>
            <a:ext cx="9001000" cy="128877"/>
            <a:chOff x="0" y="6235202"/>
            <a:chExt cx="11551920" cy="213360"/>
          </a:xfrm>
        </p:grpSpPr>
        <p:pic>
          <p:nvPicPr>
            <p:cNvPr id="7" name="Picture 1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235202"/>
              <a:ext cx="2887980" cy="213360"/>
            </a:xfrm>
            <a:prstGeom prst="rect">
              <a:avLst/>
            </a:prstGeom>
          </p:spPr>
        </p:pic>
        <p:pic>
          <p:nvPicPr>
            <p:cNvPr id="8" name="Picture 17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87980" y="6235202"/>
              <a:ext cx="2887980" cy="213360"/>
            </a:xfrm>
            <a:prstGeom prst="rect">
              <a:avLst/>
            </a:prstGeom>
          </p:spPr>
        </p:pic>
        <p:pic>
          <p:nvPicPr>
            <p:cNvPr id="9" name="Picture 19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75960" y="6235202"/>
              <a:ext cx="2887980" cy="213360"/>
            </a:xfrm>
            <a:prstGeom prst="rect">
              <a:avLst/>
            </a:prstGeom>
          </p:spPr>
        </p:pic>
        <p:pic>
          <p:nvPicPr>
            <p:cNvPr id="10" name="Picture 20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63940" y="6235202"/>
              <a:ext cx="2887980" cy="213360"/>
            </a:xfrm>
            <a:prstGeom prst="rect">
              <a:avLst/>
            </a:prstGeom>
          </p:spPr>
        </p:pic>
      </p:grpSp>
      <p:graphicFrame>
        <p:nvGraphicFramePr>
          <p:cNvPr id="13" name="12 Diagrama"/>
          <p:cNvGraphicFramePr/>
          <p:nvPr>
            <p:extLst>
              <p:ext uri="{D42A27DB-BD31-4B8C-83A1-F6EECF244321}">
                <p14:modId xmlns:p14="http://schemas.microsoft.com/office/powerpoint/2010/main" val="654320909"/>
              </p:ext>
            </p:extLst>
          </p:nvPr>
        </p:nvGraphicFramePr>
        <p:xfrm>
          <a:off x="215516" y="1124744"/>
          <a:ext cx="85329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A24E-A885-4FE2-9E4C-AA07F7BDE9DA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46064" cy="576064"/>
          </a:xfrm>
        </p:spPr>
        <p:txBody>
          <a:bodyPr>
            <a:noAutofit/>
          </a:bodyPr>
          <a:lstStyle/>
          <a:p>
            <a:r>
              <a:rPr lang="es-GT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No. 17 Código y Manual FMI</a:t>
            </a:r>
            <a:br>
              <a:rPr lang="es-ES" sz="2800" b="1" dirty="0">
                <a:solidFill>
                  <a:srgbClr val="C00000"/>
                </a:solidFill>
                <a:latin typeface="Calibri" pitchFamily="34" charset="0"/>
              </a:rPr>
            </a:b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7E93-BCD8-4079-B08A-4BA011024B18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670596"/>
              </p:ext>
            </p:extLst>
          </p:nvPr>
        </p:nvGraphicFramePr>
        <p:xfrm>
          <a:off x="683569" y="692696"/>
          <a:ext cx="8352928" cy="5996489"/>
        </p:xfrm>
        <a:graphic>
          <a:graphicData uri="http://schemas.openxmlformats.org/drawingml/2006/table">
            <a:tbl>
              <a:tblPr/>
              <a:tblGrid>
                <a:gridCol w="3913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Meta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b="1" dirty="0">
                          <a:latin typeface="Calibri"/>
                          <a:ea typeface="Calibri"/>
                          <a:cs typeface="Times New Roman"/>
                        </a:rPr>
                        <a:t>Avance</a:t>
                      </a:r>
                      <a:endParaRPr lang="es-E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b="1" dirty="0">
                          <a:latin typeface="Calibri"/>
                          <a:ea typeface="Calibri"/>
                          <a:cs typeface="Times New Roman"/>
                        </a:rPr>
                        <a:t>Resultado</a:t>
                      </a:r>
                      <a:endParaRPr lang="es-ES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Divulgación del informe y plan de trabajo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Se abrió espacio de participación a sociedad civil en el taller de</a:t>
                      </a:r>
                      <a:r>
                        <a:rPr lang="es-GT" sz="1800" baseline="0" dirty="0">
                          <a:latin typeface="Calibri"/>
                          <a:ea typeface="Calibri"/>
                          <a:cs typeface="Times New Roman"/>
                        </a:rPr>
                        <a:t> noviembre  de 2017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Apartado sobre Riesgos Fiscales en el proyecto de presupuesto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600" dirty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GT" sz="1800" dirty="0">
                          <a:latin typeface="Calibri"/>
                          <a:ea typeface="Times New Roman"/>
                        </a:rPr>
                        <a:t>Elaborado</a:t>
                      </a:r>
                      <a:r>
                        <a:rPr lang="es-GT" sz="1800" baseline="0" dirty="0">
                          <a:latin typeface="Calibri"/>
                          <a:ea typeface="Times New Roman"/>
                        </a:rPr>
                        <a:t> en 2017 y 2018.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GT" sz="1800" baseline="0" dirty="0">
                          <a:latin typeface="Calibri"/>
                          <a:ea typeface="Times New Roman"/>
                        </a:rPr>
                        <a:t>Se incluirá en 2019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Guías para cumplir los artículos 4, 17 Bis y 17 Ter del Decreto No. 101-97, para favorecer la rendición de cuentas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600" dirty="0">
                          <a:latin typeface="Calibri"/>
                          <a:ea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s-GT" sz="1800" dirty="0">
                          <a:latin typeface="Calibri"/>
                          <a:ea typeface="Times New Roman"/>
                        </a:rPr>
                        <a:t>Matriz de cumplimiento,</a:t>
                      </a:r>
                      <a:r>
                        <a:rPr lang="es-GT" sz="1800" baseline="0" dirty="0">
                          <a:latin typeface="Calibri"/>
                          <a:ea typeface="Times New Roman"/>
                        </a:rPr>
                        <a:t> guías e instructivos publicados</a:t>
                      </a:r>
                      <a:endParaRPr lang="es-ES" sz="18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Estudio/diagnóstico sobre la consolidación contable y financiera del Sector Público No Financiero (SPNF)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Estudio/Diagnóstico del CAPTAC-DR    (FMI)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Consolidación del Sector Público No Financiero (grupos de gasto 4 y 5)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</a:pPr>
                      <a:r>
                        <a:rPr kumimoji="0" lang="es-GT" sz="1600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+mn-cs"/>
                        </a:rPr>
                        <a:t>Completo</a:t>
                      </a:r>
                      <a:endParaRPr kumimoji="0" lang="es-ES" sz="1600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Publicación</a:t>
                      </a:r>
                      <a:r>
                        <a:rPr kumimoji="0" lang="es-GT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matriz de consolidación </a:t>
                      </a:r>
                      <a:endParaRPr kumimoji="0" lang="es-E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3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Consolidación del SPNF (operaciones interinstitucionales)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Sustancial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avanza en publicación de</a:t>
                      </a:r>
                      <a:r>
                        <a:rPr kumimoji="0" lang="es-GT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s-GT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matriz de consolidación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Seguimiento de la Agenda de Transparencia Fiscal (ROI)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GT" sz="1600" dirty="0">
                          <a:latin typeface="Calibri"/>
                          <a:ea typeface="Calibri"/>
                          <a:cs typeface="Times New Roman"/>
                        </a:rPr>
                        <a:t>Completo</a:t>
                      </a:r>
                      <a:endParaRPr lang="es-ES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GT" sz="1800" dirty="0">
                          <a:latin typeface="Calibri"/>
                          <a:ea typeface="Calibri"/>
                          <a:cs typeface="Times New Roman"/>
                        </a:rPr>
                        <a:t>Acuerdo Gubernativo 112-2018 Acuerdos Ministeriales  321-2018 y 323-2018 para implementación</a:t>
                      </a:r>
                      <a:endParaRPr lang="es-ES" sz="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7 Imagen" descr="Macintosh HD:Users:Administrador:Desktop:baj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80"/>
            <a:ext cx="971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-1468"/>
            <a:ext cx="1152128" cy="94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05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Words>1226</Words>
  <Application>Microsoft Office PowerPoint</Application>
  <PresentationFormat>Presentación en pantalla (4:3)</PresentationFormat>
  <Paragraphs>196</Paragraphs>
  <Slides>19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Comic Sans MS</vt:lpstr>
      <vt:lpstr>Monotype Corsiva</vt:lpstr>
      <vt:lpstr>Tahoma</vt:lpstr>
      <vt:lpstr>Times New Roman</vt:lpstr>
      <vt:lpstr>Tema de Office</vt:lpstr>
      <vt:lpstr>Documento</vt:lpstr>
      <vt:lpstr>Presentación de PowerPoint</vt:lpstr>
      <vt:lpstr>Premisas Generales…</vt:lpstr>
      <vt:lpstr>Premisas Generales</vt:lpstr>
      <vt:lpstr>Criterios de Evaluación:</vt:lpstr>
      <vt:lpstr>Presentación de PowerPoint</vt:lpstr>
      <vt:lpstr>Presentación de PowerPoint</vt:lpstr>
      <vt:lpstr>No. 16  Presupuestario abierto y participativo  </vt:lpstr>
      <vt:lpstr>Presentación de PowerPoint</vt:lpstr>
      <vt:lpstr>No. 17 Código y Manual FMI </vt:lpstr>
      <vt:lpstr>Presentación de PowerPoint</vt:lpstr>
      <vt:lpstr>No. 18 disponibilidad y calidad de la información presupuestaria</vt:lpstr>
      <vt:lpstr>Presentación de PowerPoint</vt:lpstr>
      <vt:lpstr>Presentación de PowerPoint</vt:lpstr>
      <vt:lpstr>Grado de cumplimiento  Compromisos a cargo del Minfin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Fiscales</dc:title>
  <dc:creator>Carlos Antonio  Mendoza Alvarado</dc:creator>
  <cp:lastModifiedBy>Myriam Adelaida Galvez García</cp:lastModifiedBy>
  <cp:revision>322</cp:revision>
  <dcterms:created xsi:type="dcterms:W3CDTF">2016-08-03T15:47:48Z</dcterms:created>
  <dcterms:modified xsi:type="dcterms:W3CDTF">2018-07-11T14:41:05Z</dcterms:modified>
</cp:coreProperties>
</file>